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73" r:id="rId3"/>
    <p:sldId id="282" r:id="rId4"/>
    <p:sldId id="278" r:id="rId5"/>
    <p:sldId id="260" r:id="rId6"/>
    <p:sldId id="270" r:id="rId7"/>
    <p:sldId id="271" r:id="rId8"/>
    <p:sldId id="283" r:id="rId9"/>
    <p:sldId id="280" r:id="rId10"/>
    <p:sldId id="284" r:id="rId11"/>
    <p:sldId id="261" r:id="rId12"/>
    <p:sldId id="263" r:id="rId13"/>
    <p:sldId id="285" r:id="rId14"/>
    <p:sldId id="264" r:id="rId15"/>
    <p:sldId id="277" r:id="rId16"/>
  </p:sldIdLst>
  <p:sldSz cx="9144000" cy="5715000" type="screen16x1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66AC"/>
    <a:srgbClr val="F8B825"/>
    <a:srgbClr val="F1A524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91" d="100"/>
          <a:sy n="91" d="100"/>
        </p:scale>
        <p:origin x="-774" y="6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061ED02-A1EF-495E-9522-C1E101092C77}" type="datetimeFigureOut">
              <a:rPr lang="en-US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7752593-4121-4298-86FB-37ED507D70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77980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D77EC89-01A8-4469-9678-27D0CBB914DF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15</a:t>
            </a:fld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765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eurodesk-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81238"/>
            <a:ext cx="451326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EU flag-Erasmus+_vect_NEG [White]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238" y="4451350"/>
            <a:ext cx="2436812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2110" y="2922233"/>
            <a:ext cx="4504996" cy="443883"/>
          </a:xfrm>
        </p:spPr>
        <p:txBody>
          <a:bodyPr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Titillium Light"/>
                <a:cs typeface="Titillium Light"/>
              </a:defRPr>
            </a:lvl1pPr>
          </a:lstStyle>
          <a:p>
            <a:r>
              <a:rPr lang="hu-HU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553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eurodesk-colour_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" y="649288"/>
            <a:ext cx="221932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3472" y="1233010"/>
            <a:ext cx="7854008" cy="2934563"/>
          </a:xfrm>
        </p:spPr>
        <p:txBody>
          <a:bodyPr/>
          <a:lstStyle/>
          <a:p>
            <a:pPr lvl="0"/>
            <a:r>
              <a:rPr lang="hu-HU" dirty="0" smtClean="0"/>
              <a:t>Click to edit Master text styles</a:t>
            </a:r>
          </a:p>
          <a:p>
            <a:pPr lvl="1"/>
            <a:r>
              <a:rPr lang="hu-HU" dirty="0" smtClean="0"/>
              <a:t>Second level</a:t>
            </a:r>
          </a:p>
          <a:p>
            <a:pPr lvl="2"/>
            <a:r>
              <a:rPr lang="hu-HU" dirty="0" smtClean="0"/>
              <a:t>Third level</a:t>
            </a:r>
          </a:p>
          <a:p>
            <a:pPr lvl="3"/>
            <a:r>
              <a:rPr lang="hu-HU" dirty="0" smtClean="0"/>
              <a:t>Fourth level</a:t>
            </a:r>
          </a:p>
          <a:p>
            <a:pPr lvl="4"/>
            <a:r>
              <a:rPr lang="hu-HU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3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eurodesk-colour_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4927600"/>
            <a:ext cx="221932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6484" y="1111250"/>
            <a:ext cx="3686575" cy="3143250"/>
          </a:xfrm>
        </p:spPr>
        <p:txBody>
          <a:bodyPr/>
          <a:lstStyle>
            <a:lvl1pPr>
              <a:defRPr sz="2800">
                <a:solidFill>
                  <a:srgbClr val="FFFFFF"/>
                </a:solidFill>
              </a:defRPr>
            </a:lvl1pPr>
            <a:lvl2pPr>
              <a:defRPr sz="2400">
                <a:solidFill>
                  <a:srgbClr val="FFFFFF"/>
                </a:solidFill>
              </a:defRPr>
            </a:lvl2pPr>
            <a:lvl3pPr>
              <a:defRPr sz="2000">
                <a:solidFill>
                  <a:srgbClr val="FFFFFF"/>
                </a:solidFill>
              </a:defRPr>
            </a:lvl3pPr>
            <a:lvl4pPr>
              <a:defRPr sz="1800">
                <a:solidFill>
                  <a:srgbClr val="FFFFFF"/>
                </a:solidFill>
              </a:defRPr>
            </a:lvl4pPr>
            <a:lvl5pPr>
              <a:defRPr sz="18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 smtClean="0"/>
              <a:t>Click to edit Master text styles</a:t>
            </a:r>
          </a:p>
          <a:p>
            <a:pPr lvl="1"/>
            <a:r>
              <a:rPr lang="hu-HU" dirty="0" smtClean="0"/>
              <a:t>Second level</a:t>
            </a:r>
          </a:p>
          <a:p>
            <a:pPr lvl="2"/>
            <a:r>
              <a:rPr lang="hu-HU" dirty="0" smtClean="0"/>
              <a:t>Third level</a:t>
            </a:r>
          </a:p>
          <a:p>
            <a:pPr lvl="3"/>
            <a:r>
              <a:rPr lang="hu-HU" dirty="0" smtClean="0"/>
              <a:t>Fourth level</a:t>
            </a:r>
          </a:p>
          <a:p>
            <a:pPr lvl="4"/>
            <a:r>
              <a:rPr lang="hu-HU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0904" y="1111250"/>
            <a:ext cx="3674247" cy="3143250"/>
          </a:xfrm>
        </p:spPr>
        <p:txBody>
          <a:bodyPr/>
          <a:lstStyle>
            <a:lvl1pPr>
              <a:defRPr sz="2800">
                <a:solidFill>
                  <a:srgbClr val="FFFFFF"/>
                </a:solidFill>
              </a:defRPr>
            </a:lvl1pPr>
            <a:lvl2pPr>
              <a:defRPr sz="2400">
                <a:solidFill>
                  <a:srgbClr val="FFFFFF"/>
                </a:solidFill>
              </a:defRPr>
            </a:lvl2pPr>
            <a:lvl3pPr>
              <a:defRPr sz="2000">
                <a:solidFill>
                  <a:srgbClr val="FFFFFF"/>
                </a:solidFill>
              </a:defRPr>
            </a:lvl3pPr>
            <a:lvl4pPr>
              <a:defRPr sz="1800">
                <a:solidFill>
                  <a:srgbClr val="FFFFFF"/>
                </a:solidFill>
              </a:defRPr>
            </a:lvl4pPr>
            <a:lvl5pPr>
              <a:defRPr sz="18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 smtClean="0"/>
              <a:t>Click to edit Master text styles</a:t>
            </a:r>
          </a:p>
          <a:p>
            <a:pPr lvl="1"/>
            <a:r>
              <a:rPr lang="hu-HU" dirty="0" smtClean="0"/>
              <a:t>Second level</a:t>
            </a:r>
          </a:p>
          <a:p>
            <a:pPr lvl="2"/>
            <a:r>
              <a:rPr lang="hu-HU" dirty="0" smtClean="0"/>
              <a:t>Third level</a:t>
            </a:r>
          </a:p>
          <a:p>
            <a:pPr lvl="3"/>
            <a:r>
              <a:rPr lang="hu-HU" dirty="0" smtClean="0"/>
              <a:t>Fourth level</a:t>
            </a:r>
          </a:p>
          <a:p>
            <a:pPr lvl="4"/>
            <a:r>
              <a:rPr lang="hu-HU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0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eurodesk-colour_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4927600"/>
            <a:ext cx="221932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814" y="1229941"/>
            <a:ext cx="3637256" cy="533135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FF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814" y="1763076"/>
            <a:ext cx="3637256" cy="2614108"/>
          </a:xfrm>
        </p:spPr>
        <p:txBody>
          <a:bodyPr/>
          <a:lstStyle>
            <a:lvl1pPr>
              <a:defRPr sz="2400">
                <a:solidFill>
                  <a:srgbClr val="FFFFFF"/>
                </a:solidFill>
              </a:defRPr>
            </a:lvl1pPr>
            <a:lvl2pPr>
              <a:defRPr sz="2000">
                <a:solidFill>
                  <a:srgbClr val="FFFFFF"/>
                </a:solidFill>
              </a:defRPr>
            </a:lvl2pPr>
            <a:lvl3pPr>
              <a:defRPr sz="1800">
                <a:solidFill>
                  <a:srgbClr val="FFFFFF"/>
                </a:solidFill>
              </a:defRPr>
            </a:lvl3pPr>
            <a:lvl4pPr>
              <a:defRPr sz="1600">
                <a:solidFill>
                  <a:srgbClr val="FFFFFF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dirty="0" smtClean="0"/>
              <a:t>Click to edit Master text styles</a:t>
            </a:r>
          </a:p>
          <a:p>
            <a:pPr lvl="1"/>
            <a:r>
              <a:rPr lang="hu-HU" dirty="0" smtClean="0"/>
              <a:t>Second level</a:t>
            </a:r>
          </a:p>
          <a:p>
            <a:pPr lvl="2"/>
            <a:r>
              <a:rPr lang="hu-HU" dirty="0" smtClean="0"/>
              <a:t>Third level</a:t>
            </a:r>
          </a:p>
          <a:p>
            <a:pPr lvl="3"/>
            <a:r>
              <a:rPr lang="hu-HU" dirty="0" smtClean="0"/>
              <a:t>Fourth level</a:t>
            </a:r>
          </a:p>
          <a:p>
            <a:pPr lvl="4"/>
            <a:r>
              <a:rPr lang="hu-HU" dirty="0" smtClean="0"/>
              <a:t>Fifth level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0"/>
          </p:nvPr>
        </p:nvSpPr>
        <p:spPr>
          <a:xfrm>
            <a:off x="4874669" y="1197389"/>
            <a:ext cx="3637256" cy="533135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FF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1"/>
          </p:nvPr>
        </p:nvSpPr>
        <p:spPr>
          <a:xfrm>
            <a:off x="4874669" y="1730524"/>
            <a:ext cx="3637256" cy="2646660"/>
          </a:xfrm>
        </p:spPr>
        <p:txBody>
          <a:bodyPr/>
          <a:lstStyle>
            <a:lvl1pPr>
              <a:defRPr sz="2400">
                <a:solidFill>
                  <a:srgbClr val="FFFFFF"/>
                </a:solidFill>
              </a:defRPr>
            </a:lvl1pPr>
            <a:lvl2pPr>
              <a:defRPr sz="2000">
                <a:solidFill>
                  <a:srgbClr val="FFFFFF"/>
                </a:solidFill>
              </a:defRPr>
            </a:lvl2pPr>
            <a:lvl3pPr>
              <a:defRPr sz="1800">
                <a:solidFill>
                  <a:srgbClr val="FFFFFF"/>
                </a:solidFill>
              </a:defRPr>
            </a:lvl3pPr>
            <a:lvl4pPr>
              <a:defRPr sz="1600">
                <a:solidFill>
                  <a:srgbClr val="FFFFFF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dirty="0" smtClean="0"/>
              <a:t>Click to edit Master text styles</a:t>
            </a:r>
          </a:p>
          <a:p>
            <a:pPr lvl="1"/>
            <a:r>
              <a:rPr lang="hu-HU" dirty="0" smtClean="0"/>
              <a:t>Second level</a:t>
            </a:r>
          </a:p>
          <a:p>
            <a:pPr lvl="2"/>
            <a:r>
              <a:rPr lang="hu-HU" dirty="0" smtClean="0"/>
              <a:t>Third level</a:t>
            </a:r>
          </a:p>
          <a:p>
            <a:pPr lvl="3"/>
            <a:r>
              <a:rPr lang="hu-HU" dirty="0" smtClean="0"/>
              <a:t>Fourth level</a:t>
            </a:r>
          </a:p>
          <a:p>
            <a:pPr lvl="4"/>
            <a:r>
              <a:rPr lang="hu-HU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426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eurodesk-colour_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4927600"/>
            <a:ext cx="221932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8023" y="2007482"/>
            <a:ext cx="7052578" cy="9525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hu-HU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361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eurodesk-colour_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" y="649288"/>
            <a:ext cx="221932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0053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eurodesk-colour_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4927600"/>
            <a:ext cx="221932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8528" y="332913"/>
            <a:ext cx="8297876" cy="351407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92425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eurodesk-colour_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4927600"/>
            <a:ext cx="221932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908509" y="788998"/>
            <a:ext cx="4697610" cy="3156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0"/>
          </p:nvPr>
        </p:nvSpPr>
        <p:spPr>
          <a:xfrm>
            <a:off x="838418" y="551785"/>
            <a:ext cx="2663212" cy="533135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FF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38418" y="1417962"/>
            <a:ext cx="2663212" cy="3045534"/>
          </a:xfrm>
        </p:spPr>
        <p:txBody>
          <a:bodyPr/>
          <a:lstStyle>
            <a:lvl1pPr>
              <a:defRPr sz="2400">
                <a:solidFill>
                  <a:srgbClr val="FFFFFF"/>
                </a:solidFill>
              </a:defRPr>
            </a:lvl1pPr>
            <a:lvl2pPr>
              <a:defRPr sz="2000">
                <a:solidFill>
                  <a:srgbClr val="FFFFFF"/>
                </a:solidFill>
              </a:defRPr>
            </a:lvl2pPr>
            <a:lvl3pPr>
              <a:defRPr sz="1800">
                <a:solidFill>
                  <a:srgbClr val="FFFFFF"/>
                </a:solidFill>
              </a:defRPr>
            </a:lvl3pPr>
            <a:lvl4pPr>
              <a:defRPr sz="1600">
                <a:solidFill>
                  <a:srgbClr val="FFFFFF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dirty="0" smtClean="0"/>
              <a:t>Click to edit Master text styles</a:t>
            </a:r>
          </a:p>
          <a:p>
            <a:pPr lvl="1"/>
            <a:r>
              <a:rPr lang="hu-HU" dirty="0" smtClean="0"/>
              <a:t>Second level</a:t>
            </a:r>
          </a:p>
          <a:p>
            <a:pPr lvl="2"/>
            <a:r>
              <a:rPr lang="hu-HU" dirty="0" smtClean="0"/>
              <a:t>Third level</a:t>
            </a:r>
          </a:p>
          <a:p>
            <a:pPr lvl="3"/>
            <a:r>
              <a:rPr lang="hu-HU" dirty="0" smtClean="0"/>
              <a:t>Fourth level</a:t>
            </a:r>
          </a:p>
          <a:p>
            <a:pPr lvl="4"/>
            <a:r>
              <a:rPr lang="hu-HU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087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Click to edit Master text styles</a:t>
            </a:r>
          </a:p>
          <a:p>
            <a:pPr lvl="1"/>
            <a:r>
              <a:rPr lang="hu-HU" smtClean="0"/>
              <a:t>Second level</a:t>
            </a:r>
          </a:p>
          <a:p>
            <a:pPr lvl="2"/>
            <a:r>
              <a:rPr lang="hu-HU" smtClean="0"/>
              <a:t>Third level</a:t>
            </a:r>
          </a:p>
          <a:p>
            <a:pPr lvl="3"/>
            <a:r>
              <a:rPr lang="hu-HU" smtClean="0"/>
              <a:t>Fourth level</a:t>
            </a:r>
          </a:p>
          <a:p>
            <a:pPr lvl="4"/>
            <a:r>
              <a:rPr lang="hu-H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896A474-13B0-4947-95FA-C58AEF6830BD}" type="datetimeFigureOut">
              <a:rPr lang="en-US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F903F1E-7203-4E01-AE7D-98200345CE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0100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altLang="en-US" smtClean="0"/>
              <a:t>Click to edit Master title style</a:t>
            </a:r>
            <a:endParaRPr lang="en-US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altLang="en-US" smtClean="0"/>
              <a:t>Click to edit Master text styles</a:t>
            </a:r>
          </a:p>
          <a:p>
            <a:pPr lvl="1"/>
            <a:r>
              <a:rPr lang="hu-HU" altLang="en-US" smtClean="0"/>
              <a:t>Second level</a:t>
            </a:r>
          </a:p>
          <a:p>
            <a:pPr lvl="2"/>
            <a:r>
              <a:rPr lang="hu-HU" altLang="en-US" smtClean="0"/>
              <a:t>Third level</a:t>
            </a:r>
          </a:p>
          <a:p>
            <a:pPr lvl="3"/>
            <a:r>
              <a:rPr lang="hu-HU" altLang="en-US" smtClean="0"/>
              <a:t>Fourth level</a:t>
            </a:r>
          </a:p>
          <a:p>
            <a:pPr lvl="4"/>
            <a:r>
              <a:rPr lang="hu-HU" altLang="en-US" smtClean="0"/>
              <a:t>Fifth level</a:t>
            </a:r>
            <a:endParaRPr lang="en-US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Titillium Semibold"/>
          <a:ea typeface="Titillium Semibold"/>
          <a:cs typeface="Titillium Semibold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tillium Semibold"/>
          <a:ea typeface="Titillium Semibold"/>
          <a:cs typeface="Titillium Semibold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tillium Semibold"/>
          <a:ea typeface="Titillium Semibold"/>
          <a:cs typeface="Titillium Semibold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tillium Semibold"/>
          <a:ea typeface="Titillium Semibold"/>
          <a:cs typeface="Titillium Semibold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tillium Semibold"/>
          <a:ea typeface="Titillium Semibold"/>
          <a:cs typeface="Titillium Semibold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tillium Semibold"/>
          <a:ea typeface="Titillium Semibold"/>
          <a:cs typeface="Titillium Semibold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tillium Semibold"/>
          <a:ea typeface="Titillium Semibold"/>
          <a:cs typeface="Titillium Semibold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tillium Semibold"/>
          <a:ea typeface="Titillium Semibold"/>
          <a:cs typeface="Titillium Semibold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tillium Semibold"/>
          <a:ea typeface="Titillium Semibold"/>
          <a:cs typeface="Titillium Semibold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Titillium Light"/>
          <a:ea typeface="Titillium Light"/>
          <a:cs typeface="Titillium Light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tillium Light"/>
          <a:ea typeface="Titillium Light"/>
          <a:cs typeface="Titillium Ligh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tillium Light"/>
          <a:ea typeface="Titillium Light"/>
          <a:cs typeface="Titillium Ligh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Titillium Light"/>
          <a:ea typeface="Titillium Light"/>
          <a:cs typeface="Titillium Ligh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Titillium Light"/>
          <a:ea typeface="Titillium Light"/>
          <a:cs typeface="Titillium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8"/>
          <p:cNvSpPr>
            <a:spLocks noGrp="1"/>
          </p:cNvSpPr>
          <p:nvPr>
            <p:ph type="ctrTitle"/>
          </p:nvPr>
        </p:nvSpPr>
        <p:spPr>
          <a:xfrm>
            <a:off x="771525" y="3033713"/>
            <a:ext cx="4505325" cy="59055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Titillium Regular"/>
                <a:ea typeface="Titillium Regular"/>
                <a:cs typeface="Titillium Regular"/>
              </a:rPr>
              <a:t>Informa</a:t>
            </a:r>
            <a:r>
              <a:rPr lang="ro-RO" altLang="en-US" smtClean="0">
                <a:latin typeface="Titillium Regular"/>
                <a:ea typeface="Titillium Regular"/>
                <a:cs typeface="Titillium Regular"/>
              </a:rPr>
              <a:t>ţii despre mobilităţi europene pentru tineri </a:t>
            </a:r>
            <a:endParaRPr lang="en-US" altLang="en-US" smtClean="0">
              <a:latin typeface="Titillium Regular"/>
              <a:ea typeface="Titillium Regular"/>
              <a:cs typeface="Titillium Regular"/>
            </a:endParaRPr>
          </a:p>
        </p:txBody>
      </p:sp>
      <p:graphicFrame>
        <p:nvGraphicFramePr>
          <p:cNvPr id="12291" name="Object 18"/>
          <p:cNvGraphicFramePr>
            <a:graphicFrameLocks noChangeAspect="1"/>
          </p:cNvGraphicFramePr>
          <p:nvPr/>
        </p:nvGraphicFramePr>
        <p:xfrm>
          <a:off x="4478338" y="133350"/>
          <a:ext cx="4665662" cy="181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CorelDRAW" r:id="rId3" imgW="6436135" imgH="2500542" progId="CorelDRAW.Graphic.12">
                  <p:embed/>
                </p:oleObj>
              </mc:Choice>
              <mc:Fallback>
                <p:oleObj name="CorelDRAW" r:id="rId3" imgW="6436135" imgH="2500542" progId="CorelDRAW.Graphic.12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8338" y="133350"/>
                        <a:ext cx="4665662" cy="181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1854200" y="1141413"/>
            <a:ext cx="6324600" cy="3046412"/>
          </a:xfrm>
        </p:spPr>
        <p:txBody>
          <a:bodyPr/>
          <a:lstStyle/>
          <a:p>
            <a:pPr algn="l" eaLnBrk="1" hangingPunct="1">
              <a:lnSpc>
                <a:spcPct val="120000"/>
              </a:lnSpc>
            </a:pPr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lucrează cu per</a:t>
            </a:r>
            <a:r>
              <a:rPr lang="en-US" altLang="en-US" sz="1800" smtClean="0">
                <a:latin typeface="Titillium Regular"/>
                <a:ea typeface="Titillium Regular"/>
                <a:cs typeface="Titillium Regular"/>
              </a:rPr>
              <a:t>s</a:t>
            </a:r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onal calificat și instruit</a:t>
            </a:r>
            <a:r>
              <a:rPr lang="en-US" altLang="en-US" sz="1800" smtClean="0">
                <a:latin typeface="Titillium Regular"/>
                <a:ea typeface="Titillium Regular"/>
                <a:cs typeface="Titillium Regular"/>
              </a:rPr>
              <a:t>;</a:t>
            </a:r>
            <a:br>
              <a:rPr lang="en-US" altLang="en-US" sz="1800" smtClean="0">
                <a:latin typeface="Titillium Regular"/>
                <a:ea typeface="Titillium Regular"/>
                <a:cs typeface="Titillium Regular"/>
              </a:rPr>
            </a:br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oferă servicii gratuite</a:t>
            </a:r>
            <a:r>
              <a:rPr lang="en-US" altLang="en-US" sz="1800" smtClean="0">
                <a:latin typeface="Titillium Regular"/>
                <a:ea typeface="Titillium Regular"/>
                <a:cs typeface="Titillium Regular"/>
              </a:rPr>
              <a:t>;</a:t>
            </a:r>
            <a:br>
              <a:rPr lang="en-US" altLang="en-US" sz="1800" smtClean="0">
                <a:latin typeface="Titillium Regular"/>
                <a:ea typeface="Titillium Regular"/>
                <a:cs typeface="Titillium Regular"/>
              </a:rPr>
            </a:br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răspunde cererilor individuale</a:t>
            </a:r>
            <a:r>
              <a:rPr lang="en-US" altLang="en-US" sz="1800" smtClean="0">
                <a:latin typeface="Titillium Regular"/>
                <a:ea typeface="Titillium Regular"/>
                <a:cs typeface="Titillium Regular"/>
              </a:rPr>
              <a:t>;</a:t>
            </a:r>
            <a:br>
              <a:rPr lang="en-US" altLang="en-US" sz="1800" smtClean="0">
                <a:latin typeface="Titillium Regular"/>
                <a:ea typeface="Titillium Regular"/>
                <a:cs typeface="Titillium Regular"/>
              </a:rPr>
            </a:br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oferă informații și îndrumare tuturor tinerilor</a:t>
            </a:r>
            <a:r>
              <a:rPr lang="en-US" altLang="en-US" sz="1800" smtClean="0">
                <a:latin typeface="Titillium Regular"/>
                <a:ea typeface="Titillium Regular"/>
                <a:cs typeface="Titillium Regular"/>
              </a:rPr>
              <a:t>;</a:t>
            </a:r>
            <a:br>
              <a:rPr lang="en-US" altLang="en-US" sz="1800" smtClean="0">
                <a:latin typeface="Titillium Regular"/>
                <a:ea typeface="Titillium Regular"/>
                <a:cs typeface="Titillium Regular"/>
              </a:rPr>
            </a:br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oferă informații neutre</a:t>
            </a:r>
            <a:r>
              <a:rPr lang="en-US" altLang="en-US" sz="1800" smtClean="0">
                <a:latin typeface="Titillium Regular"/>
                <a:ea typeface="Titillium Regular"/>
                <a:cs typeface="Titillium Regular"/>
              </a:rPr>
              <a:t>;</a:t>
            </a:r>
            <a:br>
              <a:rPr lang="en-US" altLang="en-US" sz="1800" smtClean="0">
                <a:latin typeface="Titillium Regular"/>
                <a:ea typeface="Titillium Regular"/>
                <a:cs typeface="Titillium Regular"/>
              </a:rPr>
            </a:br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direcţionează către alte servicii de informare</a:t>
            </a:r>
            <a:r>
              <a:rPr lang="en-US" altLang="en-US" sz="1800" smtClean="0">
                <a:latin typeface="Titillium Regular"/>
                <a:ea typeface="Titillium Regular"/>
                <a:cs typeface="Titillium Regular"/>
              </a:rPr>
              <a:t>;</a:t>
            </a:r>
            <a:br>
              <a:rPr lang="en-US" altLang="en-US" sz="1800" smtClean="0">
                <a:latin typeface="Titillium Regular"/>
                <a:ea typeface="Titillium Regular"/>
                <a:cs typeface="Titillium Regular"/>
              </a:rPr>
            </a:br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asigură acces la informații locale și regionale din toată Europa</a:t>
            </a:r>
            <a:r>
              <a:rPr lang="en-US" altLang="en-US" sz="1800" smtClean="0">
                <a:latin typeface="Titillium Regular"/>
                <a:ea typeface="Titillium Regular"/>
                <a:cs typeface="Titillium Regular"/>
              </a:rPr>
              <a:t>;</a:t>
            </a:r>
            <a:br>
              <a:rPr lang="en-US" altLang="en-US" sz="1800" smtClean="0">
                <a:latin typeface="Titillium Regular"/>
                <a:ea typeface="Titillium Regular"/>
                <a:cs typeface="Titillium Regular"/>
              </a:rPr>
            </a:br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informația se bazează pe mărturii și povești adevărate</a:t>
            </a:r>
            <a:r>
              <a:rPr lang="en-US" altLang="en-US" sz="1800" smtClean="0">
                <a:latin typeface="Titillium Regular"/>
                <a:ea typeface="Titillium Regular"/>
                <a:cs typeface="Titillium Regular"/>
              </a:rPr>
              <a:t>;</a:t>
            </a:r>
            <a:br>
              <a:rPr lang="en-US" altLang="en-US" sz="1800" smtClean="0">
                <a:latin typeface="Titillium Regular"/>
                <a:ea typeface="Titillium Regular"/>
                <a:cs typeface="Titillium Regular"/>
              </a:rPr>
            </a:br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se referă în special la programe care oferă sprijin financiar</a:t>
            </a:r>
            <a:r>
              <a:rPr lang="en-US" altLang="en-US" sz="1800" smtClean="0">
                <a:latin typeface="Titillium Regular"/>
                <a:ea typeface="Titillium Regular"/>
                <a:cs typeface="Titillium Regular"/>
              </a:rPr>
              <a:t>;</a:t>
            </a:r>
            <a:br>
              <a:rPr lang="en-US" altLang="en-US" sz="1800" smtClean="0">
                <a:latin typeface="Titillium Regular"/>
                <a:ea typeface="Titillium Regular"/>
                <a:cs typeface="Titillium Regular"/>
              </a:rPr>
            </a:br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lucrează cu surse verificate și de încredere</a:t>
            </a:r>
            <a:r>
              <a:rPr lang="en-US" altLang="en-US" sz="1800" smtClean="0">
                <a:latin typeface="Titillium Regular"/>
                <a:ea typeface="Titillium Regular"/>
                <a:cs typeface="Titillium Regular"/>
              </a:rPr>
              <a:t>.</a:t>
            </a:r>
          </a:p>
        </p:txBody>
      </p:sp>
      <p:sp>
        <p:nvSpPr>
          <p:cNvPr id="21507" name="Title 1"/>
          <p:cNvSpPr txBox="1">
            <a:spLocks/>
          </p:cNvSpPr>
          <p:nvPr/>
        </p:nvSpPr>
        <p:spPr bwMode="auto">
          <a:xfrm>
            <a:off x="1328738" y="927100"/>
            <a:ext cx="525462" cy="305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FFFF"/>
              </a:solidFill>
              <a:latin typeface="Titillium Semibold"/>
              <a:ea typeface="Titillium Semibold"/>
              <a:cs typeface="Titillium Semibold"/>
            </a:endParaRPr>
          </a:p>
        </p:txBody>
      </p:sp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1211263" y="852488"/>
            <a:ext cx="554037" cy="371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</a:rPr>
              <a:t>1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</a:rPr>
              <a:t>2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</a:rPr>
              <a:t>3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</a:rPr>
              <a:t>4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</a:rPr>
              <a:t>5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</a:rPr>
              <a:t>6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</a:rPr>
              <a:t>7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ro-RO" altLang="en-US" sz="18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</a:rPr>
              <a:t>8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</a:rPr>
              <a:t>9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</a:rPr>
              <a:t>10</a:t>
            </a:r>
          </a:p>
        </p:txBody>
      </p:sp>
      <p:sp>
        <p:nvSpPr>
          <p:cNvPr id="21509" name="TextBox 4"/>
          <p:cNvSpPr txBox="1">
            <a:spLocks noChangeArrowheads="1"/>
          </p:cNvSpPr>
          <p:nvPr/>
        </p:nvSpPr>
        <p:spPr bwMode="auto">
          <a:xfrm>
            <a:off x="1211263" y="514350"/>
            <a:ext cx="2924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FFFF"/>
                </a:solidFill>
                <a:latin typeface="Titillium Semibold"/>
                <a:ea typeface="Titillium Semibold"/>
                <a:cs typeface="Titillium Semibold"/>
              </a:rPr>
              <a:t>Eurodesk</a:t>
            </a:r>
          </a:p>
        </p:txBody>
      </p:sp>
      <p:sp>
        <p:nvSpPr>
          <p:cNvPr id="6" name="Oval 5"/>
          <p:cNvSpPr/>
          <p:nvPr/>
        </p:nvSpPr>
        <p:spPr>
          <a:xfrm>
            <a:off x="1358900" y="927100"/>
            <a:ext cx="266700" cy="266700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358900" y="1268413"/>
            <a:ext cx="266700" cy="266700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358900" y="1608138"/>
            <a:ext cx="266700" cy="266700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358900" y="1930400"/>
            <a:ext cx="266700" cy="266700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358900" y="2274888"/>
            <a:ext cx="266700" cy="266700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358900" y="2541588"/>
            <a:ext cx="266700" cy="266700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358900" y="2914650"/>
            <a:ext cx="266700" cy="266700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358900" y="3576638"/>
            <a:ext cx="266700" cy="266700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358900" y="3900488"/>
            <a:ext cx="266700" cy="266700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358900" y="4187825"/>
            <a:ext cx="266700" cy="266700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520" name="Title 8"/>
          <p:cNvSpPr txBox="1">
            <a:spLocks/>
          </p:cNvSpPr>
          <p:nvPr/>
        </p:nvSpPr>
        <p:spPr bwMode="auto">
          <a:xfrm>
            <a:off x="4043363" y="4870450"/>
            <a:ext cx="4505325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tillium Semibold"/>
                <a:ea typeface="Titillium Semibold"/>
                <a:cs typeface="Titillium Semibold"/>
              </a:rPr>
              <a:t>Principiile noastre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4081463" y="819150"/>
            <a:ext cx="4351337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1pPr>
            <a:lvl2pPr marL="800100" indent="-3429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o-RO" altLang="en-US" sz="2400">
                <a:latin typeface="Titillium Regular"/>
                <a:ea typeface="Titillium Regular"/>
                <a:cs typeface="Titillium Regular"/>
              </a:rPr>
              <a:t>Ce realizează Eurodesk </a:t>
            </a:r>
            <a:r>
              <a:rPr lang="en-US" altLang="en-US" sz="2400">
                <a:latin typeface="Titillium Regular"/>
                <a:ea typeface="Titillium Regular"/>
                <a:cs typeface="Titillium Regular"/>
              </a:rPr>
              <a:t>?</a:t>
            </a:r>
            <a:endParaRPr lang="en-US" altLang="en-US" sz="2200">
              <a:latin typeface="Titillium Regular"/>
              <a:ea typeface="Titillium Regular"/>
              <a:cs typeface="Titillium Regular"/>
            </a:endParaRPr>
          </a:p>
          <a:p>
            <a:pPr lvl="1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en-US" sz="1000">
              <a:latin typeface="Titillium Thin"/>
              <a:ea typeface="Titillium Thin"/>
              <a:cs typeface="Titillium Thin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o-RO" altLang="en-US" sz="1800">
                <a:latin typeface="Titillium Thin"/>
                <a:ea typeface="Titillium Thin"/>
                <a:cs typeface="Titillium Thin"/>
              </a:rPr>
              <a:t>Răspunde întrebărilor legate de mobilităţile de învăţare</a:t>
            </a:r>
            <a:endParaRPr lang="en-US" altLang="en-US" sz="1800">
              <a:latin typeface="Titillium Thin"/>
              <a:ea typeface="Titillium Thin"/>
              <a:cs typeface="Titillium Thin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o-RO" altLang="en-US" sz="1800">
                <a:latin typeface="Titillium Thin"/>
                <a:ea typeface="Titillium Thin"/>
                <a:cs typeface="Titillium Thin"/>
              </a:rPr>
              <a:t>Promovează oportunităţile europene pentru tineri </a:t>
            </a:r>
            <a:endParaRPr lang="en-US" altLang="en-US" sz="1800">
              <a:latin typeface="Titillium Thin"/>
              <a:ea typeface="Titillium Thin"/>
              <a:cs typeface="Titillium Thin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o-RO" altLang="en-US" sz="1800">
                <a:latin typeface="Titillium Thin"/>
                <a:ea typeface="Titillium Thin"/>
                <a:cs typeface="Titillium Thin"/>
              </a:rPr>
              <a:t>Participă în campanii de informare locale</a:t>
            </a:r>
            <a:r>
              <a:rPr lang="en-US" altLang="en-US" sz="1800">
                <a:latin typeface="Titillium Thin"/>
                <a:ea typeface="Titillium Thin"/>
                <a:cs typeface="Titillium Thin"/>
              </a:rPr>
              <a:t>, na</a:t>
            </a:r>
            <a:r>
              <a:rPr lang="ro-RO" altLang="en-US" sz="1800">
                <a:latin typeface="Titillium Thin"/>
                <a:ea typeface="Titillium Thin"/>
                <a:cs typeface="Titillium Thin"/>
              </a:rPr>
              <a:t>ţionale şi europene </a:t>
            </a:r>
            <a:endParaRPr lang="en-US" altLang="en-US" sz="1800">
              <a:latin typeface="Titillium Thin"/>
              <a:ea typeface="Titillium Thin"/>
              <a:cs typeface="Titillium Thin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o-RO" altLang="en-US" sz="1800">
                <a:latin typeface="Titillium Thin"/>
                <a:ea typeface="Titillium Thin"/>
                <a:cs typeface="Titillium Thin"/>
              </a:rPr>
              <a:t>Se conectează cu alte organizaţii locale</a:t>
            </a:r>
            <a:endParaRPr lang="en-US" altLang="en-US" sz="1800">
              <a:latin typeface="Titillium Thin"/>
              <a:ea typeface="Titillium Thin"/>
              <a:cs typeface="Titillium Thin"/>
            </a:endParaRPr>
          </a:p>
        </p:txBody>
      </p:sp>
      <p:pic>
        <p:nvPicPr>
          <p:cNvPr id="22531" name="Picture 3" descr="write1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400" y="1452563"/>
            <a:ext cx="24320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Placeholder 4"/>
          <p:cNvSpPr>
            <a:spLocks noGrp="1"/>
          </p:cNvSpPr>
          <p:nvPr>
            <p:ph type="body" idx="10"/>
          </p:nvPr>
        </p:nvSpPr>
        <p:spPr>
          <a:xfrm>
            <a:off x="838200" y="461963"/>
            <a:ext cx="2663825" cy="708025"/>
          </a:xfrm>
        </p:spPr>
        <p:txBody>
          <a:bodyPr/>
          <a:lstStyle/>
          <a:p>
            <a:pPr eaLnBrk="1" hangingPunct="1"/>
            <a:r>
              <a:rPr lang="ro-RO" altLang="en-US" sz="2000" smtClean="0">
                <a:solidFill>
                  <a:schemeClr val="bg1"/>
                </a:solidFill>
                <a:latin typeface="Titillium Semibold"/>
                <a:ea typeface="Titillium Semibold"/>
                <a:cs typeface="Titillium Semibold"/>
              </a:rPr>
              <a:t>Informaţii europene pentru tineri</a:t>
            </a:r>
            <a:endParaRPr lang="en-US" altLang="en-US" sz="2000" smtClean="0">
              <a:solidFill>
                <a:schemeClr val="bg1"/>
              </a:solidFill>
              <a:latin typeface="Titillium Semibold"/>
              <a:ea typeface="Titillium Semibold"/>
              <a:cs typeface="Titillium Semibold"/>
            </a:endParaRPr>
          </a:p>
        </p:txBody>
      </p:sp>
      <p:sp>
        <p:nvSpPr>
          <p:cNvPr id="23555" name="Content Placeholder 3"/>
          <p:cNvSpPr>
            <a:spLocks noGrp="1"/>
          </p:cNvSpPr>
          <p:nvPr>
            <p:ph sz="half" idx="2"/>
          </p:nvPr>
        </p:nvSpPr>
        <p:spPr>
          <a:xfrm>
            <a:off x="838200" y="1454150"/>
            <a:ext cx="2663825" cy="2963863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Portalul european pentru tineret </a:t>
            </a:r>
            <a:r>
              <a:rPr lang="en-US" altLang="en-US" sz="1800" smtClean="0">
                <a:latin typeface="Titillium Regular"/>
                <a:ea typeface="Titillium Regular"/>
                <a:cs typeface="Titillium Regular"/>
              </a:rPr>
              <a:t>(EYP) </a:t>
            </a:r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este o iniţiativă a Comisiei Europene</a:t>
            </a:r>
            <a:r>
              <a:rPr lang="en-US" altLang="en-US" sz="1800" smtClean="0">
                <a:latin typeface="Titillium Regular"/>
                <a:ea typeface="Titillium Regular"/>
                <a:cs typeface="Titillium Regular"/>
              </a:rPr>
              <a:t>.</a:t>
            </a:r>
          </a:p>
          <a:p>
            <a:pPr mar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en-US" sz="1800" smtClean="0">
              <a:latin typeface="Titillium Regular"/>
              <a:ea typeface="Titillium Regular"/>
              <a:cs typeface="Titillium Regular"/>
            </a:endParaRPr>
          </a:p>
          <a:p>
            <a:pPr mar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1800" smtClean="0">
                <a:latin typeface="Titillium Regular"/>
                <a:ea typeface="Titillium Regular"/>
                <a:cs typeface="Titillium Regular"/>
              </a:rPr>
              <a:t>Eurodesk </a:t>
            </a:r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asigură conţinutul pentru Portal, care este disponibil în 34 de ţări şi în</a:t>
            </a:r>
            <a:r>
              <a:rPr lang="en-US" altLang="en-US" sz="1800" smtClean="0">
                <a:latin typeface="Titillium Regular"/>
                <a:ea typeface="Titillium Regular"/>
                <a:cs typeface="Titillium Regular"/>
              </a:rPr>
              <a:t> 28 </a:t>
            </a:r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de limbi europene.</a:t>
            </a:r>
            <a:endParaRPr lang="en-US" altLang="en-US" sz="1800" smtClean="0">
              <a:latin typeface="Titillium Regular"/>
              <a:ea typeface="Titillium Regular"/>
              <a:cs typeface="Titillium Regular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/>
          </a:blip>
          <a:srcRect/>
          <a:stretch/>
        </p:blipFill>
        <p:spPr>
          <a:xfrm>
            <a:off x="3702242" y="705725"/>
            <a:ext cx="4448849" cy="3173548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</p:pic>
      <p:pic>
        <p:nvPicPr>
          <p:cNvPr id="23557" name="Picture 1" descr="EYP verbal branding - E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588" y="4810125"/>
            <a:ext cx="2916237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nip Single Corner Rectangle 6"/>
          <p:cNvSpPr/>
          <p:nvPr/>
        </p:nvSpPr>
        <p:spPr>
          <a:xfrm>
            <a:off x="6026150" y="3686175"/>
            <a:ext cx="2398713" cy="465138"/>
          </a:xfrm>
          <a:prstGeom prst="snip1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rgbClr val="404040"/>
              </a:solidFill>
              <a:latin typeface="Titillium Light"/>
              <a:cs typeface="Titillium Light"/>
            </a:endParaRPr>
          </a:p>
        </p:txBody>
      </p:sp>
      <p:pic>
        <p:nvPicPr>
          <p:cNvPr id="23559" name="Picture 7" descr="EU flag + EYP url - full colou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150" y="3771900"/>
            <a:ext cx="204787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Placeholder 4"/>
          <p:cNvSpPr>
            <a:spLocks noGrp="1"/>
          </p:cNvSpPr>
          <p:nvPr>
            <p:ph type="body" idx="10"/>
          </p:nvPr>
        </p:nvSpPr>
        <p:spPr>
          <a:xfrm>
            <a:off x="838200" y="552450"/>
            <a:ext cx="2663825" cy="531813"/>
          </a:xfrm>
        </p:spPr>
        <p:txBody>
          <a:bodyPr/>
          <a:lstStyle/>
          <a:p>
            <a:pPr eaLnBrk="1" hangingPunct="1"/>
            <a:r>
              <a:rPr lang="ro-RO" altLang="en-US" smtClean="0">
                <a:solidFill>
                  <a:schemeClr val="bg1"/>
                </a:solidFill>
                <a:latin typeface="Titillium Semibold"/>
                <a:ea typeface="Titillium Semibold"/>
                <a:cs typeface="Titillium Semibold"/>
              </a:rPr>
              <a:t>Harta</a:t>
            </a:r>
            <a:endParaRPr lang="en-US" altLang="en-US" smtClean="0">
              <a:solidFill>
                <a:schemeClr val="bg1"/>
              </a:solidFill>
              <a:latin typeface="Titillium Semibold"/>
              <a:ea typeface="Titillium Semibold"/>
              <a:cs typeface="Titillium Semibold"/>
            </a:endParaRPr>
          </a:p>
        </p:txBody>
      </p:sp>
      <p:sp>
        <p:nvSpPr>
          <p:cNvPr id="24579" name="Content Placeholder 3"/>
          <p:cNvSpPr>
            <a:spLocks noGrp="1"/>
          </p:cNvSpPr>
          <p:nvPr>
            <p:ph sz="half" idx="2"/>
          </p:nvPr>
        </p:nvSpPr>
        <p:spPr>
          <a:xfrm>
            <a:off x="838200" y="1554163"/>
            <a:ext cx="2663825" cy="2935287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Are ca scop să îmbunătăţească identitatea reţelei şi să asigure vizibilitatea reţelei de 1200 de multiplicatori.</a:t>
            </a:r>
            <a:endParaRPr lang="en-US" altLang="en-US" sz="1800" smtClean="0">
              <a:latin typeface="Titillium Regular"/>
              <a:ea typeface="Titillium Regular"/>
              <a:cs typeface="Titillium Regular"/>
            </a:endParaRPr>
          </a:p>
          <a:p>
            <a:pPr mar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en-US" sz="1800" smtClean="0">
              <a:latin typeface="Titillium Regular"/>
              <a:ea typeface="Titillium Regular"/>
              <a:cs typeface="Titillium Regular"/>
            </a:endParaRPr>
          </a:p>
          <a:p>
            <a:pPr mar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Harta reflectă </a:t>
            </a:r>
            <a:r>
              <a:rPr lang="en-US" altLang="en-US" sz="1800" smtClean="0">
                <a:latin typeface="Titillium Regular"/>
                <a:ea typeface="Titillium Regular"/>
                <a:cs typeface="Titillium Regular"/>
              </a:rPr>
              <a:t>foarte </a:t>
            </a:r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clar profilul reţelei Eurodesk în Europa.</a:t>
            </a:r>
            <a:endParaRPr lang="en-US" altLang="en-US" sz="1800" smtClean="0">
              <a:latin typeface="Titillium Regular"/>
              <a:ea typeface="Titillium Regular"/>
              <a:cs typeface="Titillium Regular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en-US" smtClean="0">
              <a:latin typeface="Titillium Regular"/>
              <a:ea typeface="Titillium Regular"/>
              <a:cs typeface="Titillium Regular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/>
          </a:blip>
          <a:srcRect t="-440"/>
          <a:stretch/>
        </p:blipFill>
        <p:spPr>
          <a:xfrm>
            <a:off x="3632219" y="855304"/>
            <a:ext cx="4635960" cy="2988651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</p:pic>
      <p:sp>
        <p:nvSpPr>
          <p:cNvPr id="24581" name="Title 8"/>
          <p:cNvSpPr txBox="1">
            <a:spLocks/>
          </p:cNvSpPr>
          <p:nvPr/>
        </p:nvSpPr>
        <p:spPr bwMode="auto">
          <a:xfrm>
            <a:off x="4043363" y="4870450"/>
            <a:ext cx="4505325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o-RO" altLang="en-US" sz="2400">
                <a:latin typeface="Titillium Semibold"/>
                <a:ea typeface="Titillium Semibold"/>
                <a:cs typeface="Titillium Semibold"/>
              </a:rPr>
              <a:t>Site-ul web </a:t>
            </a:r>
            <a:r>
              <a:rPr lang="en-US" altLang="en-US" sz="2400">
                <a:latin typeface="Titillium Semibold"/>
                <a:ea typeface="Titillium Semibold"/>
                <a:cs typeface="Titillium Semibold"/>
              </a:rPr>
              <a:t>Eurodesk</a:t>
            </a:r>
          </a:p>
        </p:txBody>
      </p:sp>
      <p:sp>
        <p:nvSpPr>
          <p:cNvPr id="8" name="Snip Single Corner Rectangle 7"/>
          <p:cNvSpPr/>
          <p:nvPr/>
        </p:nvSpPr>
        <p:spPr>
          <a:xfrm>
            <a:off x="6026150" y="3686175"/>
            <a:ext cx="2398713" cy="465138"/>
          </a:xfrm>
          <a:prstGeom prst="snip1Rect">
            <a:avLst/>
          </a:prstGeom>
          <a:solidFill>
            <a:srgbClr val="4866A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solidFill>
                  <a:srgbClr val="FFFFFF"/>
                </a:solidFill>
                <a:latin typeface="Titillium Regular"/>
                <a:cs typeface="Titillium Regular"/>
              </a:rPr>
              <a:t>eurodesk.eu</a:t>
            </a:r>
            <a:endParaRPr lang="en-US" dirty="0">
              <a:solidFill>
                <a:srgbClr val="FFFFFF"/>
              </a:solidFill>
              <a:latin typeface="Titillium Regular"/>
              <a:cs typeface="Titillium Regular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Placeholder 4"/>
          <p:cNvSpPr>
            <a:spLocks noGrp="1"/>
          </p:cNvSpPr>
          <p:nvPr>
            <p:ph type="body" idx="10"/>
          </p:nvPr>
        </p:nvSpPr>
        <p:spPr>
          <a:xfrm>
            <a:off x="838200" y="414338"/>
            <a:ext cx="2663825" cy="533400"/>
          </a:xfrm>
        </p:spPr>
        <p:txBody>
          <a:bodyPr/>
          <a:lstStyle/>
          <a:p>
            <a:pPr eaLnBrk="1" hangingPunct="1"/>
            <a:r>
              <a:rPr lang="ro-RO" altLang="en-US" sz="2000" smtClean="0">
                <a:solidFill>
                  <a:schemeClr val="bg1"/>
                </a:solidFill>
                <a:latin typeface="Titillium Semibold"/>
                <a:ea typeface="Titillium Semibold"/>
                <a:cs typeface="Titillium Semibold"/>
              </a:rPr>
              <a:t>Oferte de mobilităţi</a:t>
            </a:r>
            <a:endParaRPr lang="en-US" altLang="en-US" sz="2000" smtClean="0">
              <a:solidFill>
                <a:schemeClr val="bg1"/>
              </a:solidFill>
              <a:latin typeface="Titillium Semibold"/>
              <a:ea typeface="Titillium Semibold"/>
              <a:cs typeface="Titillium Semibold"/>
            </a:endParaRPr>
          </a:p>
        </p:txBody>
      </p:sp>
      <p:sp>
        <p:nvSpPr>
          <p:cNvPr id="25603" name="Content Placeholder 3"/>
          <p:cNvSpPr>
            <a:spLocks noGrp="1"/>
          </p:cNvSpPr>
          <p:nvPr>
            <p:ph sz="half" idx="2"/>
          </p:nvPr>
        </p:nvSpPr>
        <p:spPr>
          <a:xfrm>
            <a:off x="838200" y="1781175"/>
            <a:ext cx="2663825" cy="2376488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1800" smtClean="0">
                <a:latin typeface="Titillium Regular"/>
                <a:ea typeface="Titillium Regular"/>
                <a:cs typeface="Titillium Regular"/>
              </a:rPr>
              <a:t>Last Minute Offers </a:t>
            </a:r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este un nou serviciu de informare Eurodesk care oferă informaţii de încredere tinerilor despre oportunităţi de  mobilitate destinate lor.</a:t>
            </a:r>
            <a:endParaRPr lang="en-US" altLang="en-US" sz="1800" smtClean="0">
              <a:latin typeface="Titillium Regular"/>
              <a:ea typeface="Titillium Regular"/>
              <a:cs typeface="Titillium Regular"/>
            </a:endParaRPr>
          </a:p>
        </p:txBody>
      </p:sp>
      <p:pic>
        <p:nvPicPr>
          <p:cNvPr id="7" name="Picture 6" descr="01_LMO_home.jpg"/>
          <p:cNvPicPr>
            <a:picLocks noChangeAspect="1"/>
          </p:cNvPicPr>
          <p:nvPr/>
        </p:nvPicPr>
        <p:blipFill rotWithShape="1">
          <a:blip r:embed="rId2" cstate="screen">
            <a:extLst/>
          </a:blip>
          <a:srcRect/>
          <a:stretch/>
        </p:blipFill>
        <p:spPr>
          <a:xfrm>
            <a:off x="3639173" y="681555"/>
            <a:ext cx="4472927" cy="3278287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</p:pic>
      <p:sp>
        <p:nvSpPr>
          <p:cNvPr id="25605" name="Title 8"/>
          <p:cNvSpPr txBox="1">
            <a:spLocks/>
          </p:cNvSpPr>
          <p:nvPr/>
        </p:nvSpPr>
        <p:spPr bwMode="auto">
          <a:xfrm>
            <a:off x="4043363" y="4870450"/>
            <a:ext cx="4505325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o-RO" altLang="en-US" sz="2400">
                <a:latin typeface="Titillium Semibold"/>
                <a:ea typeface="Titillium Semibold"/>
                <a:cs typeface="Titillium Semibold"/>
              </a:rPr>
              <a:t>Last Minute Offers</a:t>
            </a:r>
            <a:endParaRPr lang="en-US" altLang="en-US" sz="2400">
              <a:latin typeface="Titillium Semibold"/>
              <a:ea typeface="Titillium Semibold"/>
              <a:cs typeface="Titillium Semibold"/>
            </a:endParaRPr>
          </a:p>
        </p:txBody>
      </p:sp>
      <p:sp>
        <p:nvSpPr>
          <p:cNvPr id="8" name="Snip Single Corner Rectangle 7"/>
          <p:cNvSpPr/>
          <p:nvPr/>
        </p:nvSpPr>
        <p:spPr>
          <a:xfrm>
            <a:off x="6026150" y="3686175"/>
            <a:ext cx="2398713" cy="465138"/>
          </a:xfrm>
          <a:prstGeom prst="snip1Rect">
            <a:avLst/>
          </a:prstGeom>
          <a:solidFill>
            <a:srgbClr val="4866A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solidFill>
                  <a:srgbClr val="FFFFFF"/>
                </a:solidFill>
                <a:latin typeface="Titillium Regular"/>
                <a:cs typeface="Titillium Regular"/>
              </a:rPr>
              <a:t>lastminute.eurodesk.eu</a:t>
            </a:r>
            <a:endParaRPr lang="en-US" sz="1600" dirty="0">
              <a:solidFill>
                <a:srgbClr val="FFFFFF"/>
              </a:solidFill>
              <a:latin typeface="Titillium Regular"/>
              <a:cs typeface="Titillium Regular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8"/>
          <p:cNvSpPr>
            <a:spLocks noGrp="1"/>
          </p:cNvSpPr>
          <p:nvPr>
            <p:ph type="ctrTitle"/>
          </p:nvPr>
        </p:nvSpPr>
        <p:spPr>
          <a:xfrm>
            <a:off x="771525" y="3033713"/>
            <a:ext cx="4505325" cy="295275"/>
          </a:xfrm>
        </p:spPr>
        <p:txBody>
          <a:bodyPr/>
          <a:lstStyle/>
          <a:p>
            <a:pPr eaLnBrk="1" hangingPunct="1"/>
            <a:r>
              <a:rPr lang="ro-RO" altLang="en-US" smtClean="0">
                <a:latin typeface="Titillium Regular"/>
                <a:ea typeface="Titillium Regular"/>
                <a:cs typeface="Titillium Regular"/>
              </a:rPr>
              <a:t>Mulţumim pentru atenţia acordată!</a:t>
            </a:r>
            <a:endParaRPr lang="en-US" altLang="en-US" smtClean="0">
              <a:latin typeface="Titillium Regular"/>
              <a:ea typeface="Titillium Regular"/>
              <a:cs typeface="Titillium Regular"/>
            </a:endParaRPr>
          </a:p>
        </p:txBody>
      </p:sp>
      <p:sp>
        <p:nvSpPr>
          <p:cNvPr id="26627" name="Title 8"/>
          <p:cNvSpPr txBox="1">
            <a:spLocks/>
          </p:cNvSpPr>
          <p:nvPr/>
        </p:nvSpPr>
        <p:spPr bwMode="auto">
          <a:xfrm>
            <a:off x="895350" y="439738"/>
            <a:ext cx="24987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  <a:latin typeface="Titillium Regular"/>
                <a:ea typeface="Titillium Regular"/>
                <a:cs typeface="Titillium Regular"/>
              </a:rPr>
              <a:t>Icons are from Freepik under CC BY.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70338" y="1692275"/>
            <a:ext cx="4117975" cy="2205038"/>
          </a:xfrm>
        </p:spPr>
        <p:txBody>
          <a:bodyPr rtlCol="0">
            <a:normAutofit fontScale="92500" lnSpcReduction="20000"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o-RO" sz="2400" dirty="0" smtClean="0">
                <a:latin typeface="Titillium Regular"/>
                <a:ea typeface="+mn-ea"/>
                <a:cs typeface="Titillium Regular"/>
              </a:rPr>
              <a:t>Despre Eurodesk</a:t>
            </a:r>
            <a:endParaRPr lang="en-US" sz="2400" dirty="0" smtClean="0">
              <a:latin typeface="Titillium Regular"/>
              <a:ea typeface="+mn-ea"/>
              <a:cs typeface="Titillium Regular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o-RO" sz="2400" dirty="0" smtClean="0">
                <a:latin typeface="Titillium Regular"/>
                <a:ea typeface="+mn-ea"/>
                <a:cs typeface="Titillium Regular"/>
              </a:rPr>
              <a:t>Misiunea noastră</a:t>
            </a:r>
            <a:endParaRPr lang="en-US" sz="2400" dirty="0" smtClean="0">
              <a:latin typeface="Titillium Regular"/>
              <a:ea typeface="+mn-ea"/>
              <a:cs typeface="Titillium Regular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o-RO" sz="2400" dirty="0" smtClean="0">
                <a:latin typeface="Titillium Regular"/>
                <a:ea typeface="+mn-ea"/>
                <a:cs typeface="Titillium Regular"/>
              </a:rPr>
              <a:t>Structura </a:t>
            </a:r>
            <a:r>
              <a:rPr lang="en-US" sz="2400" dirty="0" err="1" smtClean="0">
                <a:latin typeface="Titillium Regular"/>
                <a:ea typeface="+mn-ea"/>
                <a:cs typeface="Titillium Regular"/>
              </a:rPr>
              <a:t>Eurodesk</a:t>
            </a:r>
            <a:endParaRPr lang="en-US" sz="2400" dirty="0" smtClean="0">
              <a:latin typeface="Titillium Regular"/>
              <a:ea typeface="+mn-ea"/>
              <a:cs typeface="Titillium Regular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o-RO" sz="2400" dirty="0" smtClean="0">
                <a:latin typeface="Titillium Regular"/>
                <a:ea typeface="+mn-ea"/>
                <a:cs typeface="Titillium Regular"/>
              </a:rPr>
              <a:t>Serviciile noastre</a:t>
            </a:r>
            <a:endParaRPr lang="en-US" sz="2400" dirty="0" smtClean="0">
              <a:latin typeface="Titillium Regular"/>
              <a:ea typeface="+mn-ea"/>
              <a:cs typeface="Titillium Regular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o-RO" sz="2400" dirty="0" smtClean="0">
                <a:latin typeface="Titillium Regular"/>
                <a:ea typeface="+mn-ea"/>
                <a:cs typeface="Titillium Regular"/>
              </a:rPr>
              <a:t>Principiile noastre</a:t>
            </a:r>
            <a:endParaRPr lang="en-US" sz="2400" dirty="0" smtClean="0">
              <a:latin typeface="Titillium Regular"/>
              <a:ea typeface="+mn-ea"/>
              <a:cs typeface="Titillium Regular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o-RO" sz="2400" dirty="0" smtClean="0">
                <a:latin typeface="Titillium Regular"/>
                <a:ea typeface="+mn-ea"/>
                <a:cs typeface="Titillium Regular"/>
              </a:rPr>
              <a:t>Proiecte online</a:t>
            </a:r>
            <a:endParaRPr lang="en-US" sz="2400" dirty="0" smtClean="0">
              <a:latin typeface="Titillium Regular"/>
              <a:ea typeface="+mn-ea"/>
              <a:cs typeface="Titillium Regular"/>
            </a:endParaRPr>
          </a:p>
        </p:txBody>
      </p:sp>
      <p:pic>
        <p:nvPicPr>
          <p:cNvPr id="13315" name="Picture 3" descr="book15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" y="1614488"/>
            <a:ext cx="2455863" cy="24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3267075" y="1527175"/>
            <a:ext cx="4968875" cy="1322388"/>
          </a:xfrm>
        </p:spPr>
        <p:txBody>
          <a:bodyPr/>
          <a:lstStyle/>
          <a:p>
            <a:pPr marL="342900" indent="-342900" algn="l" eaLnBrk="1" hangingPunct="1">
              <a:buFontTx/>
              <a:buChar char="•"/>
            </a:pPr>
            <a:r>
              <a:rPr lang="ro-RO" altLang="en-US" sz="2000" smtClean="0"/>
              <a:t>Eurodesk este o reţea de informare şi structură-suport pentru programul Erasmus</a:t>
            </a:r>
            <a:r>
              <a:rPr lang="en-US" altLang="en-US" sz="2000" smtClean="0"/>
              <a:t>+ </a:t>
            </a:r>
            <a:r>
              <a:rPr lang="ro-RO" altLang="en-US" sz="2000" smtClean="0"/>
              <a:t>în domeniul tineretului</a:t>
            </a:r>
            <a:endParaRPr lang="en-US" altLang="en-US" sz="2000" smtClean="0"/>
          </a:p>
        </p:txBody>
      </p:sp>
      <p:sp>
        <p:nvSpPr>
          <p:cNvPr id="14339" name="Title 1"/>
          <p:cNvSpPr txBox="1">
            <a:spLocks/>
          </p:cNvSpPr>
          <p:nvPr/>
        </p:nvSpPr>
        <p:spPr bwMode="auto">
          <a:xfrm>
            <a:off x="3267075" y="722313"/>
            <a:ext cx="496887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000">
                <a:solidFill>
                  <a:srgbClr val="FFFFFF"/>
                </a:solidFill>
                <a:latin typeface="Titillium Semibold"/>
                <a:ea typeface="Titillium Semibold"/>
                <a:cs typeface="Titillium Semibold"/>
              </a:rPr>
              <a:t>Eurodesk </a:t>
            </a:r>
            <a:r>
              <a:rPr lang="ro-RO" altLang="en-US" sz="2000">
                <a:solidFill>
                  <a:srgbClr val="FFFFFF"/>
                </a:solidFill>
                <a:latin typeface="Titillium Semibold"/>
                <a:ea typeface="Titillium Semibold"/>
                <a:cs typeface="Titillium Semibold"/>
              </a:rPr>
              <a:t>este prezent î</a:t>
            </a:r>
            <a:r>
              <a:rPr lang="en-US" altLang="en-US" sz="2000">
                <a:solidFill>
                  <a:srgbClr val="FFFFFF"/>
                </a:solidFill>
                <a:latin typeface="Titillium Semibold"/>
                <a:ea typeface="Titillium Semibold"/>
                <a:cs typeface="Titillium Semibold"/>
              </a:rPr>
              <a:t>n 34 </a:t>
            </a:r>
            <a:r>
              <a:rPr lang="ro-RO" altLang="en-US" sz="2000">
                <a:solidFill>
                  <a:srgbClr val="FFFFFF"/>
                </a:solidFill>
                <a:latin typeface="Titillium Semibold"/>
                <a:ea typeface="Titillium Semibold"/>
                <a:cs typeface="Titillium Semibold"/>
              </a:rPr>
              <a:t>de ţări</a:t>
            </a:r>
            <a:endParaRPr lang="en-US" altLang="en-US" sz="2000">
              <a:solidFill>
                <a:srgbClr val="FFFFFF"/>
              </a:solidFill>
              <a:latin typeface="Titillium Semibold"/>
              <a:ea typeface="Titillium Semibold"/>
              <a:cs typeface="Titillium Semibold"/>
            </a:endParaRPr>
          </a:p>
        </p:txBody>
      </p:sp>
      <p:sp>
        <p:nvSpPr>
          <p:cNvPr id="14340" name="Title 8"/>
          <p:cNvSpPr txBox="1">
            <a:spLocks/>
          </p:cNvSpPr>
          <p:nvPr/>
        </p:nvSpPr>
        <p:spPr bwMode="auto">
          <a:xfrm>
            <a:off x="4043363" y="4870450"/>
            <a:ext cx="4505325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o-RO" altLang="en-US" sz="2400">
                <a:latin typeface="Titillium Semibold"/>
                <a:ea typeface="Titillium Semibold"/>
                <a:cs typeface="Titillium Semibold"/>
              </a:rPr>
              <a:t>Despre </a:t>
            </a:r>
            <a:r>
              <a:rPr lang="en-US" altLang="en-US" sz="2400">
                <a:latin typeface="Titillium Semibold"/>
                <a:ea typeface="Titillium Semibold"/>
                <a:cs typeface="Titillium Semibold"/>
              </a:rPr>
              <a:t>Eurodesk</a:t>
            </a:r>
          </a:p>
        </p:txBody>
      </p:sp>
      <p:pic>
        <p:nvPicPr>
          <p:cNvPr id="14341" name="Picture 6" descr="search5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" y="1317625"/>
            <a:ext cx="1995488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0675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0675" cy="575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Box 13"/>
          <p:cNvSpPr txBox="1">
            <a:spLocks noChangeArrowheads="1"/>
          </p:cNvSpPr>
          <p:nvPr/>
        </p:nvSpPr>
        <p:spPr bwMode="auto">
          <a:xfrm>
            <a:off x="863600" y="1571625"/>
            <a:ext cx="25273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chemeClr val="bg1"/>
                </a:solidFill>
                <a:latin typeface="Titillium Regular"/>
                <a:ea typeface="Titillium Regular"/>
                <a:cs typeface="Titillium Regular"/>
              </a:rPr>
              <a:t>‘</a:t>
            </a:r>
            <a:r>
              <a:rPr lang="ro-RO" altLang="en-US" sz="2000">
                <a:solidFill>
                  <a:schemeClr val="bg1"/>
                </a:solidFill>
                <a:latin typeface="Titillium Regular"/>
                <a:ea typeface="Titillium Regular"/>
                <a:cs typeface="Titillium Regular"/>
              </a:rPr>
              <a:t>conştientiza</a:t>
            </a:r>
            <a:r>
              <a:rPr lang="en-US" altLang="en-US" sz="2000">
                <a:solidFill>
                  <a:schemeClr val="bg1"/>
                </a:solidFill>
                <a:latin typeface="Titillium Regular"/>
                <a:ea typeface="Titillium Regular"/>
                <a:cs typeface="Titillium Regular"/>
              </a:rPr>
              <a:t>rea</a:t>
            </a:r>
            <a:r>
              <a:rPr lang="ro-RO" altLang="en-US" sz="2000">
                <a:solidFill>
                  <a:schemeClr val="bg1"/>
                </a:solidFill>
                <a:latin typeface="Titillium Regular"/>
                <a:ea typeface="Titillium Regular"/>
                <a:cs typeface="Titillium Regular"/>
              </a:rPr>
              <a:t> tineri</a:t>
            </a:r>
            <a:r>
              <a:rPr lang="en-US" altLang="en-US" sz="2000">
                <a:solidFill>
                  <a:schemeClr val="bg1"/>
                </a:solidFill>
                <a:latin typeface="Titillium Regular"/>
                <a:ea typeface="Titillium Regular"/>
                <a:cs typeface="Titillium Regular"/>
              </a:rPr>
              <a:t>lor</a:t>
            </a:r>
            <a:r>
              <a:rPr lang="ro-RO" altLang="en-US" sz="2000">
                <a:solidFill>
                  <a:schemeClr val="bg1"/>
                </a:solidFill>
                <a:latin typeface="Titillium Regular"/>
                <a:ea typeface="Titillium Regular"/>
                <a:cs typeface="Titillium Regular"/>
              </a:rPr>
              <a:t> cu privire la oportunităţile de mobilit</a:t>
            </a:r>
            <a:r>
              <a:rPr lang="en-US" altLang="en-US" sz="2000">
                <a:solidFill>
                  <a:schemeClr val="bg1"/>
                </a:solidFill>
                <a:latin typeface="Titillium Regular"/>
                <a:ea typeface="Titillium Regular"/>
                <a:cs typeface="Titillium Regular"/>
              </a:rPr>
              <a:t>ate</a:t>
            </a:r>
            <a:r>
              <a:rPr lang="ro-RO" altLang="en-US" sz="2000">
                <a:solidFill>
                  <a:schemeClr val="bg1"/>
                </a:solidFill>
                <a:latin typeface="Titillium Regular"/>
                <a:ea typeface="Titillium Regular"/>
                <a:cs typeface="Titillium Regular"/>
              </a:rPr>
              <a:t> şi încurajarea lor pentru a deveni cetăţeni activi</a:t>
            </a:r>
            <a:r>
              <a:rPr lang="en-US" altLang="en-US" sz="2000">
                <a:solidFill>
                  <a:schemeClr val="bg1"/>
                </a:solidFill>
                <a:latin typeface="Titillium Regular"/>
                <a:ea typeface="Titillium Regular"/>
                <a:cs typeface="Titillium Regular"/>
              </a:rPr>
              <a:t>’</a:t>
            </a:r>
          </a:p>
        </p:txBody>
      </p:sp>
      <p:pic>
        <p:nvPicPr>
          <p:cNvPr id="15365" name="Picture 14" descr="eurodesk-colour.t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88" y="4946650"/>
            <a:ext cx="2143125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Title 8"/>
          <p:cNvSpPr txBox="1">
            <a:spLocks/>
          </p:cNvSpPr>
          <p:nvPr/>
        </p:nvSpPr>
        <p:spPr bwMode="auto">
          <a:xfrm>
            <a:off x="4043363" y="4870450"/>
            <a:ext cx="4505325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o-RO" altLang="en-US" sz="2400">
                <a:latin typeface="Titillium Semibold"/>
                <a:ea typeface="Titillium Semibold"/>
                <a:cs typeface="Titillium Semibold"/>
              </a:rPr>
              <a:t>Misiunea noastră</a:t>
            </a:r>
            <a:endParaRPr lang="en-US" altLang="en-US" sz="2400">
              <a:latin typeface="Titillium Semibold"/>
              <a:ea typeface="Titillium Semibold"/>
              <a:cs typeface="Titillium Semibold"/>
            </a:endParaRPr>
          </a:p>
        </p:txBody>
      </p:sp>
      <p:sp>
        <p:nvSpPr>
          <p:cNvPr id="15367" name="Text Placeholder 2"/>
          <p:cNvSpPr txBox="1">
            <a:spLocks/>
          </p:cNvSpPr>
          <p:nvPr/>
        </p:nvSpPr>
        <p:spPr bwMode="auto">
          <a:xfrm>
            <a:off x="801688" y="355600"/>
            <a:ext cx="2663825" cy="53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o-RO" altLang="en-US" sz="2000">
                <a:solidFill>
                  <a:schemeClr val="bg1"/>
                </a:solidFill>
                <a:latin typeface="Titillium Semibold"/>
                <a:ea typeface="Titillium Semibold"/>
                <a:cs typeface="Titillium Semibold"/>
              </a:rPr>
              <a:t>Creşterea gradului de conştientizare</a:t>
            </a:r>
            <a:endParaRPr lang="en-US" altLang="en-US" sz="2000">
              <a:solidFill>
                <a:schemeClr val="bg1"/>
              </a:solidFill>
              <a:latin typeface="Titillium Semibold"/>
              <a:ea typeface="Titillium Semibold"/>
              <a:cs typeface="Titillium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8"/>
          <p:cNvSpPr txBox="1">
            <a:spLocks/>
          </p:cNvSpPr>
          <p:nvPr/>
        </p:nvSpPr>
        <p:spPr bwMode="auto">
          <a:xfrm>
            <a:off x="4043363" y="4870450"/>
            <a:ext cx="4505325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o-RO" altLang="en-US" sz="2400">
                <a:latin typeface="Titillium Semibold"/>
                <a:ea typeface="Titillium Semibold"/>
                <a:cs typeface="Titillium Semibold"/>
              </a:rPr>
              <a:t>Cum funcţionează</a:t>
            </a:r>
            <a:r>
              <a:rPr lang="en-US" altLang="en-US" sz="2400">
                <a:latin typeface="Titillium Semibold"/>
                <a:ea typeface="Titillium Semibold"/>
                <a:cs typeface="Titillium Semibold"/>
              </a:rPr>
              <a:t>?</a:t>
            </a:r>
          </a:p>
        </p:txBody>
      </p:sp>
      <p:pic>
        <p:nvPicPr>
          <p:cNvPr id="16387" name="Picture 1" descr="gear2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0923">
            <a:off x="4894263" y="962025"/>
            <a:ext cx="2132012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22" descr="gear2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07312">
            <a:off x="3519488" y="2287588"/>
            <a:ext cx="173037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23" descr="gear2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01813">
            <a:off x="2962275" y="1090613"/>
            <a:ext cx="1389063" cy="13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24" descr="gear2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948959">
            <a:off x="2246313" y="2041525"/>
            <a:ext cx="10160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ular Callout 8"/>
          <p:cNvSpPr/>
          <p:nvPr/>
        </p:nvSpPr>
        <p:spPr>
          <a:xfrm>
            <a:off x="1058863" y="3249613"/>
            <a:ext cx="1616075" cy="739775"/>
          </a:xfrm>
          <a:prstGeom prst="wedgeRectCallout">
            <a:avLst>
              <a:gd name="adj1" fmla="val 33365"/>
              <a:gd name="adj2" fmla="val -77500"/>
            </a:avLst>
          </a:prstGeom>
          <a:solidFill>
            <a:srgbClr val="F1A5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o-RO" dirty="0">
                <a:solidFill>
                  <a:schemeClr val="bg1"/>
                </a:solidFill>
                <a:latin typeface="Titillium Regular"/>
                <a:cs typeface="Titillium Regular"/>
              </a:rPr>
              <a:t>Comitetul Executiv</a:t>
            </a:r>
            <a:endParaRPr lang="en-US" dirty="0">
              <a:solidFill>
                <a:schemeClr val="bg1"/>
              </a:solidFill>
              <a:latin typeface="Titillium Regular"/>
              <a:cs typeface="Titillium Regular"/>
            </a:endParaRPr>
          </a:p>
        </p:txBody>
      </p:sp>
      <p:sp>
        <p:nvSpPr>
          <p:cNvPr id="28" name="Rectangular Callout 27"/>
          <p:cNvSpPr/>
          <p:nvPr/>
        </p:nvSpPr>
        <p:spPr>
          <a:xfrm>
            <a:off x="1058863" y="631825"/>
            <a:ext cx="1616075" cy="739775"/>
          </a:xfrm>
          <a:prstGeom prst="wedgeRectCallout">
            <a:avLst>
              <a:gd name="adj1" fmla="val 69243"/>
              <a:gd name="adj2" fmla="val 34167"/>
            </a:avLst>
          </a:prstGeom>
          <a:solidFill>
            <a:srgbClr val="F1A5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Titillium Regular"/>
                <a:cs typeface="Titillium Regular"/>
              </a:rPr>
              <a:t>Brussels Link</a:t>
            </a:r>
          </a:p>
        </p:txBody>
      </p:sp>
      <p:sp>
        <p:nvSpPr>
          <p:cNvPr id="29" name="Rectangular Callout 28"/>
          <p:cNvSpPr/>
          <p:nvPr/>
        </p:nvSpPr>
        <p:spPr>
          <a:xfrm>
            <a:off x="5649913" y="3463925"/>
            <a:ext cx="1616075" cy="741363"/>
          </a:xfrm>
          <a:prstGeom prst="wedgeRectCallout">
            <a:avLst>
              <a:gd name="adj1" fmla="val -64345"/>
              <a:gd name="adj2" fmla="val -27500"/>
            </a:avLst>
          </a:prstGeom>
          <a:solidFill>
            <a:srgbClr val="F1A5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  <a:latin typeface="Titillium Regular"/>
                <a:ea typeface="Titillium Regular"/>
                <a:cs typeface="Titillium Regular"/>
              </a:rPr>
              <a:t>34 </a:t>
            </a:r>
            <a:r>
              <a:rPr lang="ro-RO" dirty="0">
                <a:solidFill>
                  <a:schemeClr val="bg1"/>
                </a:solidFill>
                <a:latin typeface="Titillium Regular"/>
                <a:ea typeface="Titillium Regular"/>
                <a:cs typeface="Titillium Regular"/>
              </a:rPr>
              <a:t>de centre naţionale</a:t>
            </a:r>
            <a:endParaRPr lang="en-US" dirty="0">
              <a:solidFill>
                <a:schemeClr val="bg1"/>
              </a:solidFill>
              <a:latin typeface="Titillium Regular"/>
              <a:ea typeface="Titillium Regular"/>
              <a:cs typeface="Titillium Regular"/>
            </a:endParaRPr>
          </a:p>
        </p:txBody>
      </p:sp>
      <p:sp>
        <p:nvSpPr>
          <p:cNvPr id="31" name="Rectangular Callout 30"/>
          <p:cNvSpPr/>
          <p:nvPr/>
        </p:nvSpPr>
        <p:spPr>
          <a:xfrm>
            <a:off x="6457950" y="261938"/>
            <a:ext cx="1614488" cy="739775"/>
          </a:xfrm>
          <a:prstGeom prst="wedgeRectCallout">
            <a:avLst>
              <a:gd name="adj1" fmla="val -27704"/>
              <a:gd name="adj2" fmla="val 77500"/>
            </a:avLst>
          </a:prstGeom>
          <a:solidFill>
            <a:srgbClr val="F1A5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Titillium Regular"/>
                <a:cs typeface="Titillium Regular"/>
              </a:rPr>
              <a:t>1200+ </a:t>
            </a:r>
            <a:r>
              <a:rPr lang="ro-RO" dirty="0">
                <a:solidFill>
                  <a:schemeClr val="bg1"/>
                </a:solidFill>
                <a:latin typeface="Titillium Regular"/>
                <a:cs typeface="Titillium Regular"/>
              </a:rPr>
              <a:t>multiplicatori</a:t>
            </a:r>
            <a:endParaRPr lang="en-US" dirty="0">
              <a:solidFill>
                <a:schemeClr val="bg1"/>
              </a:solidFill>
              <a:latin typeface="Titillium Regular"/>
              <a:cs typeface="Titillium Regula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Box 7"/>
          <p:cNvSpPr txBox="1">
            <a:spLocks noChangeArrowheads="1"/>
          </p:cNvSpPr>
          <p:nvPr/>
        </p:nvSpPr>
        <p:spPr bwMode="auto">
          <a:xfrm>
            <a:off x="3937000" y="5013325"/>
            <a:ext cx="4619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o-RO" altLang="en-US" sz="2000">
                <a:latin typeface="Titillium Semibold"/>
                <a:ea typeface="Titillium Semibold"/>
                <a:cs typeface="Titillium Semibold"/>
              </a:rPr>
              <a:t>Comitetul Executiv </a:t>
            </a:r>
            <a:r>
              <a:rPr lang="en-US" altLang="en-US" sz="2000">
                <a:latin typeface="Titillium Semibold"/>
                <a:ea typeface="Titillium Semibold"/>
                <a:cs typeface="Titillium Semibold"/>
              </a:rPr>
              <a:t>Eurodes</a:t>
            </a:r>
            <a:r>
              <a:rPr lang="ro-RO" altLang="en-US" sz="2000">
                <a:latin typeface="Titillium Semibold"/>
                <a:ea typeface="Titillium Semibold"/>
                <a:cs typeface="Titillium Semibold"/>
              </a:rPr>
              <a:t>k</a:t>
            </a:r>
            <a:endParaRPr lang="en-US" altLang="en-US" sz="2000">
              <a:latin typeface="Titillium Semibold"/>
              <a:ea typeface="Titillium Semibold"/>
              <a:cs typeface="Titillium Semibold"/>
            </a:endParaRPr>
          </a:p>
        </p:txBody>
      </p:sp>
      <p:pic>
        <p:nvPicPr>
          <p:cNvPr id="17413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45075"/>
            <a:ext cx="2143125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nip Single Corner Rectangle 5"/>
          <p:cNvSpPr/>
          <p:nvPr/>
        </p:nvSpPr>
        <p:spPr>
          <a:xfrm>
            <a:off x="6156325" y="3201988"/>
            <a:ext cx="2619375" cy="628650"/>
          </a:xfrm>
          <a:prstGeom prst="snip1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404040"/>
                </a:solidFill>
                <a:latin typeface="Titillium Light"/>
                <a:cs typeface="Titillium Light"/>
              </a:rPr>
              <a:t>Natalia </a:t>
            </a:r>
            <a:r>
              <a:rPr lang="en-US" sz="1600" dirty="0" err="1">
                <a:solidFill>
                  <a:srgbClr val="404040"/>
                </a:solidFill>
                <a:latin typeface="Titillium Light"/>
                <a:cs typeface="Titillium Light"/>
              </a:rPr>
              <a:t>Díaz</a:t>
            </a:r>
            <a:r>
              <a:rPr lang="en-US" sz="1600" dirty="0">
                <a:solidFill>
                  <a:srgbClr val="404040"/>
                </a:solidFill>
                <a:latin typeface="Titillium Light"/>
                <a:cs typeface="Titillium Light"/>
              </a:rPr>
              <a:t> </a:t>
            </a:r>
            <a:r>
              <a:rPr lang="en-US" sz="1600" dirty="0" err="1">
                <a:solidFill>
                  <a:srgbClr val="404040"/>
                </a:solidFill>
                <a:latin typeface="Titillium Light"/>
                <a:cs typeface="Titillium Light"/>
              </a:rPr>
              <a:t>Santín</a:t>
            </a:r>
            <a:r>
              <a:rPr lang="en-US" sz="1600" dirty="0">
                <a:solidFill>
                  <a:srgbClr val="404040"/>
                </a:solidFill>
                <a:latin typeface="Titillium Light"/>
                <a:cs typeface="Titillium Light"/>
              </a:rPr>
              <a:t> (ES)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404040"/>
                </a:solidFill>
                <a:latin typeface="Titillium Light"/>
                <a:cs typeface="Titillium Light"/>
              </a:rPr>
              <a:t>INJUVE</a:t>
            </a:r>
          </a:p>
        </p:txBody>
      </p:sp>
      <p:sp>
        <p:nvSpPr>
          <p:cNvPr id="9" name="Snip Single Corner Rectangle 8"/>
          <p:cNvSpPr/>
          <p:nvPr/>
        </p:nvSpPr>
        <p:spPr>
          <a:xfrm>
            <a:off x="365125" y="3201988"/>
            <a:ext cx="2651125" cy="628650"/>
          </a:xfrm>
          <a:prstGeom prst="snip1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solidFill>
                  <a:srgbClr val="404040"/>
                </a:solidFill>
                <a:latin typeface="Titillium Light"/>
                <a:cs typeface="Titillium Light"/>
              </a:rPr>
              <a:t>Sofie</a:t>
            </a:r>
            <a:r>
              <a:rPr lang="en-US" sz="1600" dirty="0">
                <a:solidFill>
                  <a:srgbClr val="404040"/>
                </a:solidFill>
                <a:latin typeface="Titillium Light"/>
                <a:cs typeface="Titillium Light"/>
              </a:rPr>
              <a:t> van </a:t>
            </a:r>
            <a:r>
              <a:rPr lang="en-US" sz="1600" dirty="0" err="1">
                <a:solidFill>
                  <a:srgbClr val="404040"/>
                </a:solidFill>
                <a:latin typeface="Titillium Light"/>
                <a:cs typeface="Titillium Light"/>
              </a:rPr>
              <a:t>Zeebroeck</a:t>
            </a:r>
            <a:r>
              <a:rPr lang="en-US" sz="1600" dirty="0">
                <a:solidFill>
                  <a:srgbClr val="404040"/>
                </a:solidFill>
                <a:latin typeface="Titillium Light"/>
                <a:cs typeface="Titillium Light"/>
              </a:rPr>
              <a:t> (BE)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404040"/>
                </a:solidFill>
                <a:latin typeface="Titillium Light"/>
                <a:cs typeface="Titillium Light"/>
              </a:rPr>
              <a:t>JINT</a:t>
            </a:r>
          </a:p>
        </p:txBody>
      </p:sp>
      <p:sp>
        <p:nvSpPr>
          <p:cNvPr id="10" name="Snip Single Corner Rectangle 9"/>
          <p:cNvSpPr/>
          <p:nvPr/>
        </p:nvSpPr>
        <p:spPr>
          <a:xfrm>
            <a:off x="1154113" y="384175"/>
            <a:ext cx="2398712" cy="628650"/>
          </a:xfrm>
          <a:prstGeom prst="snip1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404040"/>
                </a:solidFill>
                <a:latin typeface="Titillium Light"/>
                <a:cs typeface="Titillium Light"/>
              </a:rPr>
              <a:t>Claire Conlon (FR)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404040"/>
                </a:solidFill>
                <a:latin typeface="Titillium Light"/>
                <a:cs typeface="Titillium Light"/>
              </a:rPr>
              <a:t>CIDJ</a:t>
            </a:r>
          </a:p>
        </p:txBody>
      </p:sp>
      <p:sp>
        <p:nvSpPr>
          <p:cNvPr id="11" name="Snip Single Corner Rectangle 10"/>
          <p:cNvSpPr/>
          <p:nvPr/>
        </p:nvSpPr>
        <p:spPr>
          <a:xfrm>
            <a:off x="5630863" y="384175"/>
            <a:ext cx="2400300" cy="628650"/>
          </a:xfrm>
          <a:prstGeom prst="snip1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404040"/>
                </a:solidFill>
                <a:latin typeface="Titillium Light"/>
                <a:cs typeface="Titillium Light"/>
              </a:rPr>
              <a:t>Giovanni </a:t>
            </a:r>
            <a:r>
              <a:rPr lang="en-US" sz="1600" dirty="0" err="1">
                <a:solidFill>
                  <a:srgbClr val="404040"/>
                </a:solidFill>
                <a:latin typeface="Titillium Light"/>
                <a:cs typeface="Titillium Light"/>
              </a:rPr>
              <a:t>Maccioni</a:t>
            </a:r>
            <a:r>
              <a:rPr lang="en-US" sz="1600" dirty="0">
                <a:solidFill>
                  <a:srgbClr val="404040"/>
                </a:solidFill>
                <a:latin typeface="Titillium Light"/>
                <a:cs typeface="Titillium Light"/>
              </a:rPr>
              <a:t> (IT)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solidFill>
                  <a:srgbClr val="404040"/>
                </a:solidFill>
                <a:latin typeface="Titillium Light"/>
                <a:cs typeface="Titillium Light"/>
              </a:rPr>
              <a:t>Eurodesk</a:t>
            </a:r>
            <a:r>
              <a:rPr lang="en-US" sz="1600" dirty="0">
                <a:solidFill>
                  <a:srgbClr val="404040"/>
                </a:solidFill>
                <a:latin typeface="Titillium Light"/>
                <a:cs typeface="Titillium Light"/>
              </a:rPr>
              <a:t> Italy</a:t>
            </a:r>
          </a:p>
        </p:txBody>
      </p:sp>
      <p:sp>
        <p:nvSpPr>
          <p:cNvPr id="12" name="Snip Single Corner Rectangle 11"/>
          <p:cNvSpPr/>
          <p:nvPr/>
        </p:nvSpPr>
        <p:spPr>
          <a:xfrm>
            <a:off x="3016250" y="2111375"/>
            <a:ext cx="2787650" cy="628650"/>
          </a:xfrm>
          <a:prstGeom prst="snip1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solidFill>
                  <a:srgbClr val="404040"/>
                </a:solidFill>
                <a:latin typeface="Titillium Light"/>
                <a:cs typeface="Titillium Light"/>
              </a:rPr>
              <a:t>Reinhard</a:t>
            </a:r>
            <a:r>
              <a:rPr lang="en-US" sz="1600" dirty="0">
                <a:solidFill>
                  <a:srgbClr val="404040"/>
                </a:solidFill>
                <a:latin typeface="Titillium Light"/>
                <a:cs typeface="Titillium Light"/>
              </a:rPr>
              <a:t> </a:t>
            </a:r>
            <a:r>
              <a:rPr lang="en-US" sz="1600" dirty="0" err="1">
                <a:solidFill>
                  <a:srgbClr val="404040"/>
                </a:solidFill>
                <a:latin typeface="Titillium Light"/>
                <a:cs typeface="Titillium Light"/>
              </a:rPr>
              <a:t>Schwalbach</a:t>
            </a:r>
            <a:r>
              <a:rPr lang="en-US" sz="1600" dirty="0">
                <a:solidFill>
                  <a:srgbClr val="404040"/>
                </a:solidFill>
                <a:latin typeface="Titillium Light"/>
                <a:cs typeface="Titillium Light"/>
              </a:rPr>
              <a:t> (DE)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404040"/>
                </a:solidFill>
                <a:latin typeface="Titillium Light"/>
                <a:cs typeface="Titillium Light"/>
              </a:rPr>
              <a:t>IJAB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Box 6"/>
          <p:cNvSpPr txBox="1">
            <a:spLocks noChangeArrowheads="1"/>
          </p:cNvSpPr>
          <p:nvPr/>
        </p:nvSpPr>
        <p:spPr bwMode="auto">
          <a:xfrm>
            <a:off x="3268663" y="957263"/>
            <a:ext cx="4943475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i="1">
                <a:solidFill>
                  <a:schemeClr val="bg1"/>
                </a:solidFill>
                <a:latin typeface="Titillium Thin"/>
                <a:ea typeface="Titillium Thin"/>
                <a:cs typeface="Titillium Thin"/>
              </a:rPr>
              <a:t>Eurodesk Brussels Link </a:t>
            </a:r>
            <a:r>
              <a:rPr lang="ro-RO" altLang="en-US" i="1">
                <a:solidFill>
                  <a:schemeClr val="bg1"/>
                </a:solidFill>
                <a:latin typeface="Titillium Thin"/>
                <a:ea typeface="Titillium Thin"/>
                <a:cs typeface="Titillium Thin"/>
              </a:rPr>
              <a:t>este un catalizator al ideilor reţelei şi sprijină proiecte care pot aduce o schimbare </a:t>
            </a:r>
            <a:r>
              <a:rPr lang="en-US" altLang="en-US" i="1">
                <a:solidFill>
                  <a:schemeClr val="bg1"/>
                </a:solidFill>
                <a:latin typeface="Titillium Thin"/>
                <a:ea typeface="Titillium Thin"/>
                <a:cs typeface="Titillium Thin"/>
              </a:rPr>
              <a:t>po</a:t>
            </a:r>
            <a:r>
              <a:rPr lang="ro-RO" altLang="en-US" i="1">
                <a:solidFill>
                  <a:schemeClr val="bg1"/>
                </a:solidFill>
                <a:latin typeface="Titillium Thin"/>
                <a:ea typeface="Titillium Thin"/>
                <a:cs typeface="Titillium Thin"/>
              </a:rPr>
              <a:t>zitivă la nivelul organizaţiei.</a:t>
            </a:r>
            <a:endParaRPr lang="en-US" altLang="en-US" i="1">
              <a:solidFill>
                <a:schemeClr val="bg1"/>
              </a:solidFill>
              <a:latin typeface="Titillium Thin"/>
              <a:ea typeface="Titillium Thin"/>
              <a:cs typeface="Titillium Thin"/>
            </a:endParaRPr>
          </a:p>
        </p:txBody>
      </p:sp>
      <p:pic>
        <p:nvPicPr>
          <p:cNvPr id="18436" name="Picture 8" descr="eurodesk-colour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45075"/>
            <a:ext cx="2143125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1" descr="idea1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850" y="1350963"/>
            <a:ext cx="2119313" cy="211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TextBox 5"/>
          <p:cNvSpPr txBox="1">
            <a:spLocks noChangeArrowheads="1"/>
          </p:cNvSpPr>
          <p:nvPr/>
        </p:nvSpPr>
        <p:spPr bwMode="auto">
          <a:xfrm>
            <a:off x="3937000" y="5013325"/>
            <a:ext cx="4619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2000">
                <a:latin typeface="Titillium Semibold"/>
                <a:ea typeface="Titillium Semibold"/>
                <a:cs typeface="Titillium Semibold"/>
              </a:rPr>
              <a:t>Eurodesk Brussels Link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Placeholder 2"/>
          <p:cNvSpPr>
            <a:spLocks noGrp="1"/>
          </p:cNvSpPr>
          <p:nvPr>
            <p:ph type="body" idx="10"/>
          </p:nvPr>
        </p:nvSpPr>
        <p:spPr>
          <a:xfrm>
            <a:off x="838200" y="534988"/>
            <a:ext cx="2663825" cy="533400"/>
          </a:xfrm>
        </p:spPr>
        <p:txBody>
          <a:bodyPr/>
          <a:lstStyle/>
          <a:p>
            <a:pPr eaLnBrk="1" hangingPunct="1"/>
            <a:r>
              <a:rPr lang="ro-RO" altLang="en-US" sz="2000" smtClean="0"/>
              <a:t>Reţeaua lucrătorilor de tineret</a:t>
            </a:r>
            <a:endParaRPr lang="en-US" altLang="en-US" sz="2000" smtClean="0"/>
          </a:p>
        </p:txBody>
      </p:sp>
      <p:sp>
        <p:nvSpPr>
          <p:cNvPr id="19459" name="Content Placeholder 3"/>
          <p:cNvSpPr>
            <a:spLocks noGrp="1"/>
          </p:cNvSpPr>
          <p:nvPr>
            <p:ph sz="half" idx="2"/>
          </p:nvPr>
        </p:nvSpPr>
        <p:spPr>
          <a:xfrm>
            <a:off x="838200" y="1270000"/>
            <a:ext cx="2663825" cy="3452813"/>
          </a:xfrm>
        </p:spPr>
        <p:txBody>
          <a:bodyPr/>
          <a:lstStyle/>
          <a:p>
            <a:pPr eaLnBrk="1" hangingPunct="1"/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ONG-uri de tineret, locale sau regionale</a:t>
            </a:r>
            <a:endParaRPr lang="en-US" altLang="en-US" sz="1800" smtClean="0">
              <a:latin typeface="Titillium Regular"/>
              <a:ea typeface="Titillium Regular"/>
              <a:cs typeface="Titillium Regular"/>
            </a:endParaRPr>
          </a:p>
          <a:p>
            <a:pPr eaLnBrk="1" hangingPunct="1"/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Centre de informare pentru tineret</a:t>
            </a:r>
            <a:endParaRPr lang="en-US" altLang="en-US" sz="1800" smtClean="0">
              <a:latin typeface="Titillium Regular"/>
              <a:ea typeface="Titillium Regular"/>
              <a:cs typeface="Titillium Regular"/>
            </a:endParaRPr>
          </a:p>
          <a:p>
            <a:pPr eaLnBrk="1" hangingPunct="1"/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Instituţii locale şi regionale</a:t>
            </a:r>
            <a:endParaRPr lang="en-US" altLang="en-US" sz="1800" smtClean="0">
              <a:latin typeface="Titillium Regular"/>
              <a:ea typeface="Titillium Regular"/>
              <a:cs typeface="Titillium Regular"/>
            </a:endParaRPr>
          </a:p>
          <a:p>
            <a:pPr eaLnBrk="1" hangingPunct="1"/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Centre europene de informare </a:t>
            </a:r>
            <a:endParaRPr lang="en-US" altLang="en-US" sz="1800" smtClean="0">
              <a:latin typeface="Titillium Regular"/>
              <a:ea typeface="Titillium Regular"/>
              <a:cs typeface="Titillium Regular"/>
            </a:endParaRPr>
          </a:p>
          <a:p>
            <a:pPr eaLnBrk="1" hangingPunct="1"/>
            <a:r>
              <a:rPr lang="ro-RO" altLang="en-US" sz="1800" smtClean="0">
                <a:latin typeface="Titillium Regular"/>
                <a:ea typeface="Titillium Regular"/>
                <a:cs typeface="Titillium Regular"/>
              </a:rPr>
              <a:t>Alţi parteneri activi în domeniile educaţiei şi informării</a:t>
            </a:r>
            <a:endParaRPr lang="en-US" altLang="en-US" sz="1800" smtClean="0">
              <a:latin typeface="Titillium Regular"/>
              <a:ea typeface="Titillium Regular"/>
              <a:cs typeface="Titillium Regular"/>
            </a:endParaRPr>
          </a:p>
          <a:p>
            <a:pPr eaLnBrk="1" hangingPunct="1"/>
            <a:endParaRPr lang="en-US" altLang="en-US" sz="2000" smtClean="0"/>
          </a:p>
        </p:txBody>
      </p:sp>
      <p:pic>
        <p:nvPicPr>
          <p:cNvPr id="19460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08425" y="801688"/>
            <a:ext cx="4697413" cy="3130550"/>
          </a:xfrm>
        </p:spPr>
      </p:pic>
      <p:sp>
        <p:nvSpPr>
          <p:cNvPr id="19461" name="Title 8"/>
          <p:cNvSpPr txBox="1">
            <a:spLocks/>
          </p:cNvSpPr>
          <p:nvPr/>
        </p:nvSpPr>
        <p:spPr bwMode="auto">
          <a:xfrm>
            <a:off x="4043363" y="4870450"/>
            <a:ext cx="4505325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o-RO" altLang="en-US" sz="2400">
                <a:latin typeface="Titillium Semibold"/>
                <a:ea typeface="Titillium Semibold"/>
                <a:cs typeface="Titillium Semibold"/>
              </a:rPr>
              <a:t>Cine sunt multiplicatorii</a:t>
            </a:r>
            <a:r>
              <a:rPr lang="en-US" altLang="en-US" sz="2400">
                <a:latin typeface="Titillium Semibold"/>
                <a:ea typeface="Titillium Semibold"/>
                <a:cs typeface="Titillium Semibold"/>
              </a:rPr>
              <a:t>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1"/>
          <p:cNvSpPr>
            <a:spLocks noGrp="1"/>
          </p:cNvSpPr>
          <p:nvPr>
            <p:ph idx="1"/>
          </p:nvPr>
        </p:nvSpPr>
        <p:spPr>
          <a:xfrm>
            <a:off x="3636963" y="1849438"/>
            <a:ext cx="4808537" cy="2317750"/>
          </a:xfrm>
        </p:spPr>
        <p:txBody>
          <a:bodyPr/>
          <a:lstStyle/>
          <a:p>
            <a:pPr marL="457200" indent="-457200" eaLnBrk="1" hangingPunct="1">
              <a:buFont typeface="Calibri" panose="020F0502020204030204" pitchFamily="34" charset="0"/>
              <a:buAutoNum type="arabicPeriod"/>
            </a:pPr>
            <a:r>
              <a:rPr lang="ro-RO" altLang="en-US" sz="2000" smtClean="0">
                <a:latin typeface="Titillium Regular"/>
                <a:ea typeface="Titillium Regular"/>
                <a:cs typeface="Titillium Regular"/>
              </a:rPr>
              <a:t>Acces gratuit la informaţii legate de mobilităţi internaţionale pentru tineri </a:t>
            </a:r>
            <a:endParaRPr lang="en-US" altLang="en-US" sz="2000" smtClean="0">
              <a:latin typeface="Titillium Regular"/>
              <a:ea typeface="Titillium Regular"/>
              <a:cs typeface="Titillium Regular"/>
            </a:endParaRPr>
          </a:p>
          <a:p>
            <a:pPr lvl="1" eaLnBrk="1" hangingPunct="1">
              <a:buFont typeface="Courier New" panose="02070309020205020404" pitchFamily="49" charset="0"/>
              <a:buChar char="o"/>
            </a:pPr>
            <a:r>
              <a:rPr lang="en-US" altLang="en-US" sz="1600" smtClean="0"/>
              <a:t>Intranet</a:t>
            </a:r>
            <a:r>
              <a:rPr lang="ro-RO" altLang="en-US" sz="1600" smtClean="0"/>
              <a:t> </a:t>
            </a:r>
            <a:r>
              <a:rPr lang="en-US" altLang="en-US" sz="1600" smtClean="0"/>
              <a:t>Eurodesk </a:t>
            </a:r>
          </a:p>
          <a:p>
            <a:pPr lvl="1" eaLnBrk="1" hangingPunct="1">
              <a:buFont typeface="Courier New" panose="02070309020205020404" pitchFamily="49" charset="0"/>
              <a:buChar char="o"/>
            </a:pPr>
            <a:r>
              <a:rPr lang="en-US" altLang="en-US" sz="1600" smtClean="0"/>
              <a:t>Deadline reminder</a:t>
            </a:r>
          </a:p>
          <a:p>
            <a:pPr lvl="1" eaLnBrk="1" hangingPunct="1">
              <a:buFont typeface="Courier New" panose="02070309020205020404" pitchFamily="49" charset="0"/>
              <a:buChar char="o"/>
            </a:pPr>
            <a:r>
              <a:rPr lang="en-US" altLang="en-US" sz="1600" smtClean="0"/>
              <a:t>Last Minute Offers</a:t>
            </a:r>
          </a:p>
          <a:p>
            <a:pPr lvl="1" eaLnBrk="1" hangingPunct="1">
              <a:buFont typeface="Courier New" panose="02070309020205020404" pitchFamily="49" charset="0"/>
              <a:buChar char="o"/>
            </a:pPr>
            <a:r>
              <a:rPr lang="ro-RO" altLang="en-US" sz="1600" smtClean="0"/>
              <a:t>Portalul e</a:t>
            </a:r>
            <a:r>
              <a:rPr lang="en-US" altLang="en-US" sz="1600" smtClean="0"/>
              <a:t>uropean </a:t>
            </a:r>
            <a:r>
              <a:rPr lang="ro-RO" altLang="en-US" sz="1600" smtClean="0"/>
              <a:t>pentru tineret</a:t>
            </a:r>
            <a:endParaRPr lang="en-US" altLang="en-US" sz="2000" i="1" smtClean="0">
              <a:latin typeface="Titillium Light Italic"/>
              <a:ea typeface="Titillium Light Italic"/>
              <a:cs typeface="Titillium Light Italic"/>
            </a:endParaRPr>
          </a:p>
          <a:p>
            <a:pPr lvl="1" eaLnBrk="1" hangingPunct="1">
              <a:buFont typeface="Courier New" panose="02070309020205020404" pitchFamily="49" charset="0"/>
              <a:buChar char="o"/>
            </a:pPr>
            <a:endParaRPr lang="en-US" altLang="en-US" sz="1600" smtClean="0"/>
          </a:p>
          <a:p>
            <a:pPr marL="457200" indent="-457200" eaLnBrk="1" hangingPunct="1"/>
            <a:endParaRPr lang="en-US" altLang="en-US" smtClean="0"/>
          </a:p>
        </p:txBody>
      </p:sp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3278188" y="1238250"/>
            <a:ext cx="54975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tillium Light"/>
                <a:ea typeface="Titillium Light"/>
                <a:cs typeface="Titillium Light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o-RO" altLang="en-US" sz="2400">
                <a:latin typeface="Titillium Semibold"/>
                <a:ea typeface="Titillium Semibold"/>
                <a:cs typeface="Titillium Semibold"/>
              </a:rPr>
              <a:t>Serviciile noastre</a:t>
            </a:r>
            <a:endParaRPr lang="en-US" altLang="en-US" sz="2400">
              <a:latin typeface="Titillium Semibold"/>
              <a:ea typeface="Titillium Semibold"/>
              <a:cs typeface="Titillium Semibold"/>
            </a:endParaRPr>
          </a:p>
        </p:txBody>
      </p:sp>
      <p:pic>
        <p:nvPicPr>
          <p:cNvPr id="20484" name="Picture 4" descr="talk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38" y="1601788"/>
            <a:ext cx="2355850" cy="235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1499</TotalTime>
  <Words>378</Words>
  <Application>Microsoft Office PowerPoint</Application>
  <PresentationFormat>On-screen Show (16:10)</PresentationFormat>
  <Paragraphs>81</Paragraphs>
  <Slides>15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Office Theme</vt:lpstr>
      <vt:lpstr>CorelDRAW</vt:lpstr>
      <vt:lpstr>Informaţii despre mobilităţi europene pentru tineri </vt:lpstr>
      <vt:lpstr>PowerPoint Presentation</vt:lpstr>
      <vt:lpstr>Eurodesk este o reţea de informare şi structură-suport pentru programul Erasmus+ în domeniul tineretului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lucrează cu personal calificat și instruit; oferă servicii gratuite; răspunde cererilor individuale; oferă informații și îndrumare tuturor tinerilor; oferă informații neutre; direcţionează către alte servicii de informare; asigură acces la informații locale și regionale din toată Europa; informația se bazează pe mărturii și povești adevărate; se referă în special la programe care oferă sprijin financiar; lucrează cu surse verificate și de încredere.</vt:lpstr>
      <vt:lpstr>PowerPoint Presentation</vt:lpstr>
      <vt:lpstr>PowerPoint Presentation</vt:lpstr>
      <vt:lpstr>PowerPoint Presentation</vt:lpstr>
      <vt:lpstr>PowerPoint Presentation</vt:lpstr>
      <vt:lpstr>Mulţumim pentru atenţia acordată!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Zsolt Marton</dc:creator>
  <cp:lastModifiedBy>user</cp:lastModifiedBy>
  <cp:revision>150</cp:revision>
  <dcterms:created xsi:type="dcterms:W3CDTF">2014-10-29T16:15:57Z</dcterms:created>
  <dcterms:modified xsi:type="dcterms:W3CDTF">2017-01-13T13:51:55Z</dcterms:modified>
</cp:coreProperties>
</file>